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107"/>
  </p:notesMasterIdLst>
  <p:sldIdLst>
    <p:sldId id="290" r:id="rId2"/>
    <p:sldId id="396" r:id="rId3"/>
    <p:sldId id="263" r:id="rId4"/>
    <p:sldId id="397" r:id="rId5"/>
    <p:sldId id="398" r:id="rId6"/>
    <p:sldId id="399" r:id="rId7"/>
    <p:sldId id="400" r:id="rId8"/>
    <p:sldId id="401" r:id="rId9"/>
    <p:sldId id="402" r:id="rId10"/>
    <p:sldId id="403" r:id="rId11"/>
    <p:sldId id="404" r:id="rId12"/>
    <p:sldId id="405" r:id="rId13"/>
    <p:sldId id="406" r:id="rId14"/>
    <p:sldId id="407" r:id="rId15"/>
    <p:sldId id="408" r:id="rId16"/>
    <p:sldId id="409" r:id="rId17"/>
    <p:sldId id="454" r:id="rId18"/>
    <p:sldId id="410" r:id="rId19"/>
    <p:sldId id="491" r:id="rId20"/>
    <p:sldId id="492" r:id="rId21"/>
    <p:sldId id="411" r:id="rId22"/>
    <p:sldId id="456" r:id="rId23"/>
    <p:sldId id="413" r:id="rId24"/>
    <p:sldId id="414" r:id="rId25"/>
    <p:sldId id="415" r:id="rId26"/>
    <p:sldId id="416" r:id="rId27"/>
    <p:sldId id="417" r:id="rId28"/>
    <p:sldId id="418" r:id="rId29"/>
    <p:sldId id="457" r:id="rId30"/>
    <p:sldId id="458" r:id="rId31"/>
    <p:sldId id="419" r:id="rId32"/>
    <p:sldId id="420" r:id="rId33"/>
    <p:sldId id="508" r:id="rId34"/>
    <p:sldId id="509" r:id="rId35"/>
    <p:sldId id="460" r:id="rId36"/>
    <p:sldId id="421" r:id="rId37"/>
    <p:sldId id="422" r:id="rId38"/>
    <p:sldId id="423" r:id="rId39"/>
    <p:sldId id="493" r:id="rId40"/>
    <p:sldId id="510" r:id="rId41"/>
    <p:sldId id="461" r:id="rId42"/>
    <p:sldId id="462" r:id="rId43"/>
    <p:sldId id="511" r:id="rId44"/>
    <p:sldId id="463" r:id="rId45"/>
    <p:sldId id="464" r:id="rId46"/>
    <p:sldId id="425" r:id="rId47"/>
    <p:sldId id="426" r:id="rId48"/>
    <p:sldId id="427" r:id="rId49"/>
    <p:sldId id="494" r:id="rId50"/>
    <p:sldId id="429" r:id="rId51"/>
    <p:sldId id="512" r:id="rId52"/>
    <p:sldId id="513" r:id="rId53"/>
    <p:sldId id="431" r:id="rId54"/>
    <p:sldId id="495" r:id="rId55"/>
    <p:sldId id="496" r:id="rId56"/>
    <p:sldId id="497" r:id="rId57"/>
    <p:sldId id="498" r:id="rId58"/>
    <p:sldId id="499" r:id="rId59"/>
    <p:sldId id="500" r:id="rId60"/>
    <p:sldId id="501" r:id="rId61"/>
    <p:sldId id="438" r:id="rId62"/>
    <p:sldId id="465" r:id="rId63"/>
    <p:sldId id="466" r:id="rId64"/>
    <p:sldId id="439" r:id="rId65"/>
    <p:sldId id="505" r:id="rId66"/>
    <p:sldId id="440" r:id="rId67"/>
    <p:sldId id="441" r:id="rId68"/>
    <p:sldId id="442" r:id="rId69"/>
    <p:sldId id="443" r:id="rId70"/>
    <p:sldId id="506" r:id="rId71"/>
    <p:sldId id="444" r:id="rId72"/>
    <p:sldId id="467" r:id="rId73"/>
    <p:sldId id="445" r:id="rId74"/>
    <p:sldId id="446" r:id="rId75"/>
    <p:sldId id="447" r:id="rId76"/>
    <p:sldId id="468" r:id="rId77"/>
    <p:sldId id="469" r:id="rId78"/>
    <p:sldId id="514" r:id="rId79"/>
    <p:sldId id="470" r:id="rId80"/>
    <p:sldId id="450" r:id="rId81"/>
    <p:sldId id="451" r:id="rId82"/>
    <p:sldId id="452" r:id="rId83"/>
    <p:sldId id="453" r:id="rId84"/>
    <p:sldId id="471" r:id="rId85"/>
    <p:sldId id="472" r:id="rId86"/>
    <p:sldId id="473" r:id="rId87"/>
    <p:sldId id="474" r:id="rId88"/>
    <p:sldId id="507" r:id="rId89"/>
    <p:sldId id="475" r:id="rId90"/>
    <p:sldId id="476" r:id="rId91"/>
    <p:sldId id="477" r:id="rId92"/>
    <p:sldId id="478" r:id="rId93"/>
    <p:sldId id="479" r:id="rId94"/>
    <p:sldId id="480" r:id="rId95"/>
    <p:sldId id="481" r:id="rId96"/>
    <p:sldId id="482" r:id="rId97"/>
    <p:sldId id="483" r:id="rId98"/>
    <p:sldId id="484" r:id="rId99"/>
    <p:sldId id="485" r:id="rId100"/>
    <p:sldId id="486" r:id="rId101"/>
    <p:sldId id="487" r:id="rId102"/>
    <p:sldId id="488" r:id="rId103"/>
    <p:sldId id="489" r:id="rId104"/>
    <p:sldId id="490" r:id="rId105"/>
    <p:sldId id="259" r:id="rId10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66"/>
    <a:srgbClr val="FFFFFF"/>
    <a:srgbClr val="0000FF"/>
    <a:srgbClr val="FF00FF"/>
    <a:srgbClr val="00FFFF"/>
    <a:srgbClr val="00CC66"/>
    <a:srgbClr val="C9151E"/>
    <a:srgbClr val="FF99FF"/>
    <a:srgbClr val="BFE2F3"/>
    <a:srgbClr val="C3182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978" autoAdjust="0"/>
    <p:restoredTop sz="94785" autoAdjust="0"/>
  </p:normalViewPr>
  <p:slideViewPr>
    <p:cSldViewPr snapToGrid="0">
      <p:cViewPr varScale="1">
        <p:scale>
          <a:sx n="104" d="100"/>
          <a:sy n="104" d="100"/>
        </p:scale>
        <p:origin x="-1806"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0" d="100"/>
          <a:sy n="60" d="100"/>
        </p:scale>
        <p:origin x="1616" y="56"/>
      </p:cViewPr>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FE78F-58BC-423A-A341-D0065C580108}" type="datetimeFigureOut">
              <a:rPr lang="zh-CN" altLang="en-US" smtClean="0"/>
              <a:pPr/>
              <a:t>2017/9/19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1CD8-9F96-4F1D-A5B8-2D9E0ECCEB33}" type="slidenum">
              <a:rPr lang="zh-CN" altLang="en-US" smtClean="0"/>
              <a:pPr/>
              <a:t>‹#›</a:t>
            </a:fld>
            <a:endParaRPr lang="zh-CN" altLang="en-US"/>
          </a:p>
        </p:txBody>
      </p:sp>
    </p:spTree>
    <p:extLst>
      <p:ext uri="{BB962C8B-B14F-4D97-AF65-F5344CB8AC3E}">
        <p14:creationId xmlns:p14="http://schemas.microsoft.com/office/powerpoint/2010/main" xmlns="" val="215391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4B1CD8-9F96-4F1D-A5B8-2D9E0ECCEB33}" type="slidenum">
              <a:rPr lang="zh-CN" altLang="en-US" smtClean="0"/>
              <a:pPr/>
              <a:t>66</a:t>
            </a:fld>
            <a:endParaRPr lang="zh-CN" altLang="en-US"/>
          </a:p>
        </p:txBody>
      </p:sp>
    </p:spTree>
    <p:extLst>
      <p:ext uri="{BB962C8B-B14F-4D97-AF65-F5344CB8AC3E}">
        <p14:creationId xmlns:p14="http://schemas.microsoft.com/office/powerpoint/2010/main" xmlns="" val="809000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n-ea"/>
                <a:ea typeface="+mn-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628650" y="5034519"/>
            <a:ext cx="78867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38132"/>
            <a:ext cx="9144000" cy="3931920"/>
          </a:xfrm>
          <a:prstGeom prst="rect">
            <a:avLst/>
          </a:prstGeom>
        </p:spPr>
      </p:pic>
      <p:cxnSp>
        <p:nvCxnSpPr>
          <p:cNvPr id="9" name="直接连接符 8"/>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68883526"/>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两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4025" y="175414"/>
            <a:ext cx="1517655" cy="401413"/>
          </a:xfrm>
          <a:prstGeom prst="rect">
            <a:avLst/>
          </a:prstGeom>
        </p:spPr>
      </p:pic>
      <p:sp>
        <p:nvSpPr>
          <p:cNvPr id="15" name="矩形 14"/>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xmlns="" val="2626967374"/>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两栏-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4025" y="175414"/>
            <a:ext cx="1517655" cy="401413"/>
          </a:xfrm>
          <a:prstGeom prst="rect">
            <a:avLst/>
          </a:prstGeom>
        </p:spPr>
      </p:pic>
      <p:sp>
        <p:nvSpPr>
          <p:cNvPr id="15" name="矩形 14"/>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userDrawn="1"/>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dirty="0" smtClean="0"/>
              <a:t>单击此处编辑母版标题样式</a:t>
            </a:r>
            <a:endParaRPr lang="zh-CN" altLang="en-US" dirty="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xmlns="" val="3381411048"/>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2880">
          <p15:clr>
            <a:srgbClr val="FBAE40"/>
          </p15:clr>
        </p15:guide>
        <p15:guide id="2" pos="519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对比">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4025" y="175414"/>
            <a:ext cx="1517655" cy="401413"/>
          </a:xfrm>
          <a:prstGeom prst="rect">
            <a:avLst/>
          </a:prstGeom>
        </p:spPr>
      </p:pic>
      <p:sp>
        <p:nvSpPr>
          <p:cNvPr id="15" name="矩形 14"/>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Tree>
    <p:extLst>
      <p:ext uri="{BB962C8B-B14F-4D97-AF65-F5344CB8AC3E}">
        <p14:creationId xmlns:p14="http://schemas.microsoft.com/office/powerpoint/2010/main" xmlns="" val="983604309"/>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对比-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4025" y="175414"/>
            <a:ext cx="1517655" cy="401413"/>
          </a:xfrm>
          <a:prstGeom prst="rect">
            <a:avLst/>
          </a:prstGeom>
        </p:spPr>
      </p:pic>
      <p:sp>
        <p:nvSpPr>
          <p:cNvPr id="15" name="矩形 14"/>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userDrawn="1"/>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xmlns="" val="2156533858"/>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2880">
          <p15:clr>
            <a:srgbClr val="FBAE40"/>
          </p15:clr>
        </p15:guide>
        <p15:guide id="2" pos="519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底">
    <p:spTree>
      <p:nvGrpSpPr>
        <p:cNvPr id="1" name=""/>
        <p:cNvGrpSpPr/>
        <p:nvPr/>
      </p:nvGrpSpPr>
      <p:grpSpPr>
        <a:xfrm>
          <a:off x="0" y="0"/>
          <a:ext cx="0" cy="0"/>
          <a:chOff x="0" y="0"/>
          <a:chExt cx="0" cy="0"/>
        </a:xfrm>
      </p:grpSpPr>
      <p:sp>
        <p:nvSpPr>
          <p:cNvPr id="5" name="矩形 4"/>
          <p:cNvSpPr/>
          <p:nvPr userDrawn="1"/>
        </p:nvSpPr>
        <p:spPr>
          <a:xfrm>
            <a:off x="0" y="0"/>
            <a:ext cx="9144000" cy="685800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3212546"/>
            <a:ext cx="9144000" cy="279654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619991" y="4211593"/>
            <a:ext cx="3021843" cy="799946"/>
          </a:xfrm>
          <a:prstGeom prst="rect">
            <a:avLst/>
          </a:prstGeom>
        </p:spPr>
      </p:pic>
    </p:spTree>
    <p:extLst>
      <p:ext uri="{BB962C8B-B14F-4D97-AF65-F5344CB8AC3E}">
        <p14:creationId xmlns:p14="http://schemas.microsoft.com/office/powerpoint/2010/main" xmlns="" val="38788334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smtClean="0"/>
              <a:t>单击以编辑母版副标题样式</a:t>
            </a:r>
            <a:endParaRPr lang="zh-CN" altLang="en-US" dirty="0"/>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38132"/>
            <a:ext cx="9144000" cy="3931920"/>
          </a:xfrm>
          <a:prstGeom prst="rect">
            <a:avLst/>
          </a:prstGeom>
        </p:spPr>
      </p:pic>
      <p:cxnSp>
        <p:nvCxnSpPr>
          <p:cNvPr id="9" name="直接连接符 8"/>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spTree>
    <p:extLst>
      <p:ext uri="{BB962C8B-B14F-4D97-AF65-F5344CB8AC3E}">
        <p14:creationId xmlns:p14="http://schemas.microsoft.com/office/powerpoint/2010/main" xmlns="" val="3747828329"/>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29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sp>
        <p:nvSpPr>
          <p:cNvPr id="7" name="矩形 6"/>
          <p:cNvSpPr/>
          <p:nvPr userDrawn="1"/>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dirty="0" smtClean="0"/>
              <a:t>单击此处编辑母版标题样式</a:t>
            </a: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680411"/>
            <a:ext cx="9144000" cy="5181600"/>
          </a:xfrm>
          <a:prstGeom prst="rect">
            <a:avLst/>
          </a:prstGeom>
        </p:spPr>
      </p:pic>
    </p:spTree>
    <p:extLst>
      <p:ext uri="{BB962C8B-B14F-4D97-AF65-F5344CB8AC3E}">
        <p14:creationId xmlns:p14="http://schemas.microsoft.com/office/powerpoint/2010/main" xmlns="" val="807210725"/>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5556" userDrawn="1">
          <p15:clr>
            <a:srgbClr val="FBAE40"/>
          </p15:clr>
        </p15:guide>
        <p15:guide id="2" pos="2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内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4025" y="175414"/>
            <a:ext cx="1517655" cy="401413"/>
          </a:xfrm>
          <a:prstGeom prst="rect">
            <a:avLst/>
          </a:prstGeom>
        </p:spPr>
      </p:pic>
      <p:sp>
        <p:nvSpPr>
          <p:cNvPr id="15" name="矩形 14"/>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1223518"/>
            <a:ext cx="9144000" cy="336803"/>
          </a:xfrm>
          <a:prstGeom prst="rect">
            <a:avLst/>
          </a:prstGeom>
        </p:spPr>
      </p:pic>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xmlns="" val="4108213687"/>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页-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4025" y="175414"/>
            <a:ext cx="1517655" cy="401413"/>
          </a:xfrm>
          <a:prstGeom prst="rect">
            <a:avLst/>
          </a:prstGeom>
        </p:spPr>
      </p:pic>
      <p:sp>
        <p:nvSpPr>
          <p:cNvPr id="15" name="矩形 14"/>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1223518"/>
            <a:ext cx="9144000" cy="336803"/>
          </a:xfrm>
          <a:prstGeom prst="rect">
            <a:avLst/>
          </a:prstGeom>
        </p:spPr>
      </p:pic>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9" name="文本框 8"/>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Tree>
    <p:extLst>
      <p:ext uri="{BB962C8B-B14F-4D97-AF65-F5344CB8AC3E}">
        <p14:creationId xmlns:p14="http://schemas.microsoft.com/office/powerpoint/2010/main" xmlns="" val="1345043025"/>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纯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4025" y="175414"/>
            <a:ext cx="1517655" cy="401413"/>
          </a:xfrm>
          <a:prstGeom prst="rect">
            <a:avLst/>
          </a:prstGeom>
        </p:spPr>
      </p:pic>
      <p:sp>
        <p:nvSpPr>
          <p:cNvPr id="15" name="矩形 14"/>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xmlns="" val="7684353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纯标题-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4025" y="175414"/>
            <a:ext cx="1517655" cy="401413"/>
          </a:xfrm>
          <a:prstGeom prst="rect">
            <a:avLst/>
          </a:prstGeom>
        </p:spPr>
      </p:pic>
      <p:sp>
        <p:nvSpPr>
          <p:cNvPr id="15" name="矩形 14"/>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dirty="0" smtClean="0"/>
              <a:t>单击此处编辑母版标题样式</a:t>
            </a:r>
            <a:endParaRPr lang="zh-CN" altLang="en-US" dirty="0"/>
          </a:p>
        </p:txBody>
      </p:sp>
      <p:sp>
        <p:nvSpPr>
          <p:cNvPr id="10" name="文本框 9"/>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xmlns="" val="1950284861"/>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4025" y="175414"/>
            <a:ext cx="1517655" cy="401413"/>
          </a:xfrm>
          <a:prstGeom prst="rect">
            <a:avLst/>
          </a:prstGeom>
        </p:spPr>
      </p:pic>
      <p:sp>
        <p:nvSpPr>
          <p:cNvPr id="15" name="矩形 14"/>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2964087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空白-有页码">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pic>
        <p:nvPicPr>
          <p:cNvPr id="8" name="图片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94025" y="175414"/>
            <a:ext cx="1517655" cy="401413"/>
          </a:xfrm>
          <a:prstGeom prst="rect">
            <a:avLst/>
          </a:prstGeom>
        </p:spPr>
      </p:pic>
      <p:sp>
        <p:nvSpPr>
          <p:cNvPr id="15" name="矩形 14"/>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spTree>
    <p:extLst>
      <p:ext uri="{BB962C8B-B14F-4D97-AF65-F5344CB8AC3E}">
        <p14:creationId xmlns:p14="http://schemas.microsoft.com/office/powerpoint/2010/main" xmlns="" val="42215551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6" cstate="print">
            <a:extLst>
              <a:ext uri="{28A0092B-C50C-407E-A947-70E740481C1C}">
                <a14:useLocalDpi xmlns:a14="http://schemas.microsoft.com/office/drawing/2010/main" xmlns="" val="0"/>
              </a:ext>
            </a:extLst>
          </a:blip>
          <a:stretch>
            <a:fillRect/>
          </a:stretch>
        </p:blipFill>
        <p:spPr>
          <a:xfrm>
            <a:off x="0" y="0"/>
            <a:ext cx="9144000" cy="665863"/>
          </a:xfrm>
          <a:prstGeom prst="rect">
            <a:avLst/>
          </a:prstGeom>
        </p:spPr>
      </p:pic>
      <p:sp>
        <p:nvSpPr>
          <p:cNvPr id="5" name="标题 1"/>
          <p:cNvSpPr txBox="1">
            <a:spLocks/>
          </p:cNvSpPr>
          <p:nvPr userDrawn="1"/>
        </p:nvSpPr>
        <p:spPr>
          <a:xfrm>
            <a:off x="323850"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dirty="0" smtClean="0">
                <a:solidFill>
                  <a:schemeClr val="accent1"/>
                </a:solidFill>
              </a:rPr>
              <a:t>单击此处编辑母版标题样式</a:t>
            </a:r>
            <a:endParaRPr lang="zh-CN" altLang="en-US" dirty="0">
              <a:solidFill>
                <a:schemeClr val="accent1"/>
              </a:solidFill>
            </a:endParaRPr>
          </a:p>
        </p:txBody>
      </p:sp>
      <p:sp>
        <p:nvSpPr>
          <p:cNvPr id="6" name="文本占位符 5"/>
          <p:cNvSpPr>
            <a:spLocks noGrp="1"/>
          </p:cNvSpPr>
          <p:nvPr>
            <p:ph type="body" idx="1"/>
          </p:nvPr>
        </p:nvSpPr>
        <p:spPr>
          <a:xfrm>
            <a:off x="413468" y="807632"/>
            <a:ext cx="8340421" cy="586556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矩形 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08680754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50" r:id="rId3"/>
    <p:sldLayoutId id="2147483651" r:id="rId4"/>
    <p:sldLayoutId id="2147483669" r:id="rId5"/>
    <p:sldLayoutId id="2147483666" r:id="rId6"/>
    <p:sldLayoutId id="2147483670" r:id="rId7"/>
    <p:sldLayoutId id="2147483667" r:id="rId8"/>
    <p:sldLayoutId id="2147483672" r:id="rId9"/>
    <p:sldLayoutId id="2147483673" r:id="rId10"/>
    <p:sldLayoutId id="2147483674" r:id="rId11"/>
    <p:sldLayoutId id="2147483668" r:id="rId12"/>
    <p:sldLayoutId id="2147483671" r:id="rId13"/>
    <p:sldLayoutId id="2147483665" r:id="rId14"/>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3.wm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wm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242264" y="2286939"/>
            <a:ext cx="8659471" cy="1639541"/>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lnSpc>
                <a:spcPct val="130000"/>
              </a:lnSpc>
            </a:pPr>
            <a:r>
              <a:rPr lang="en-US" altLang="zh-CN" sz="4000" b="1" dirty="0">
                <a:solidFill>
                  <a:schemeClr val="accent1"/>
                </a:solidFill>
                <a:latin typeface="Arial Black" panose="020B0A04020102020204" pitchFamily="34" charset="0"/>
                <a:ea typeface="微软雅黑" panose="020B0503020204020204" pitchFamily="34" charset="-122"/>
                <a:cs typeface="Arial" panose="020B0604020202020204" pitchFamily="34" charset="0"/>
              </a:rPr>
              <a:t>Chapter </a:t>
            </a:r>
            <a:r>
              <a:rPr lang="en-US" altLang="zh-CN" sz="4000" b="1" dirty="0" smtClean="0">
                <a:solidFill>
                  <a:schemeClr val="accent1"/>
                </a:solidFill>
                <a:latin typeface="Arial Black" panose="020B0A04020102020204" pitchFamily="34" charset="0"/>
                <a:ea typeface="微软雅黑" panose="020B0503020204020204" pitchFamily="34" charset="-122"/>
                <a:cs typeface="Arial" panose="020B0604020202020204" pitchFamily="34" charset="0"/>
              </a:rPr>
              <a:t>3</a:t>
            </a:r>
            <a:endParaRPr lang="en-US" altLang="zh-CN" sz="4000" b="1" dirty="0">
              <a:solidFill>
                <a:schemeClr val="accent1"/>
              </a:solidFill>
              <a:latin typeface="Arial Black" panose="020B0A04020102020204" pitchFamily="34" charset="0"/>
              <a:ea typeface="微软雅黑" panose="020B0503020204020204" pitchFamily="34" charset="-122"/>
              <a:cs typeface="Arial" panose="020B0604020202020204" pitchFamily="34" charset="0"/>
            </a:endParaRPr>
          </a:p>
          <a:p>
            <a:pPr algn="ctr">
              <a:lnSpc>
                <a:spcPct val="130000"/>
              </a:lnSpc>
            </a:pPr>
            <a:r>
              <a:rPr lang="en-US" altLang="zh-CN" sz="4000" b="1" dirty="0" smtClean="0">
                <a:solidFill>
                  <a:schemeClr val="accent1"/>
                </a:solidFill>
                <a:latin typeface="Arial Black" panose="020B0A04020102020204" pitchFamily="34" charset="0"/>
                <a:ea typeface="微软雅黑" panose="020B0503020204020204" pitchFamily="34" charset="-122"/>
                <a:cs typeface="Arial" panose="020B0604020202020204" pitchFamily="34" charset="0"/>
              </a:rPr>
              <a:t>Intensity Transformations and Spatial Filtering</a:t>
            </a:r>
            <a:endParaRPr lang="zh-CN" altLang="en-US" sz="4000" b="1" dirty="0">
              <a:solidFill>
                <a:schemeClr val="accent1"/>
              </a:solidFill>
              <a:latin typeface="Arial Black" panose="020B0A04020102020204" pitchFamily="34" charset="0"/>
              <a:ea typeface="微软雅黑" panose="020B0503020204020204" pitchFamily="34" charset="-122"/>
              <a:cs typeface="Arial" panose="020B0604020202020204" pitchFamily="34" charset="0"/>
            </a:endParaRPr>
          </a:p>
        </p:txBody>
      </p:sp>
      <p:sp>
        <p:nvSpPr>
          <p:cNvPr id="6" name="副标题 4"/>
          <p:cNvSpPr>
            <a:spLocks noGrp="1"/>
          </p:cNvSpPr>
          <p:nvPr/>
        </p:nvSpPr>
        <p:spPr>
          <a:xfrm>
            <a:off x="1034244" y="4987253"/>
            <a:ext cx="7075503" cy="124560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00000"/>
              <a:buFont typeface="Calibri" panose="020F0502020204030204" pitchFamily="34" charset="0"/>
              <a:buNone/>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b="1" dirty="0">
                <a:solidFill>
                  <a:schemeClr val="accent1"/>
                </a:solidFill>
                <a:latin typeface="Arial" panose="020B0604020202020204" pitchFamily="34" charset="0"/>
                <a:ea typeface="微软雅黑" panose="020B0503020204020204" pitchFamily="34" charset="-122"/>
                <a:cs typeface="Arial" panose="020B0604020202020204" pitchFamily="34" charset="0"/>
              </a:rPr>
              <a:t>Dept. Computer Science &amp; Engineering</a:t>
            </a:r>
          </a:p>
          <a:p>
            <a:pPr algn="ctr"/>
            <a:r>
              <a:rPr lang="en-US" altLang="zh-CN" b="1" dirty="0" smtClean="0">
                <a:solidFill>
                  <a:schemeClr val="accent1"/>
                </a:solidFill>
                <a:latin typeface="Arial" panose="020B0604020202020204" pitchFamily="34" charset="0"/>
                <a:ea typeface="微软雅黑" panose="020B0503020204020204" pitchFamily="34" charset="-122"/>
                <a:cs typeface="Arial" panose="020B0604020202020204" pitchFamily="34" charset="0"/>
              </a:rPr>
              <a:t>Hongtao Lu</a:t>
            </a:r>
          </a:p>
          <a:p>
            <a:pPr algn="ctr"/>
            <a:r>
              <a:rPr lang="en-US" altLang="zh-CN" b="1" dirty="0" smtClean="0">
                <a:solidFill>
                  <a:schemeClr val="accent1"/>
                </a:solidFill>
                <a:latin typeface="Arial" panose="020B0604020202020204" pitchFamily="34" charset="0"/>
                <a:ea typeface="微软雅黑" panose="020B0503020204020204" pitchFamily="34" charset="-122"/>
                <a:cs typeface="Arial" panose="020B0604020202020204" pitchFamily="34" charset="0"/>
              </a:rPr>
              <a:t>9/19/2017</a:t>
            </a:r>
          </a:p>
        </p:txBody>
      </p:sp>
      <p:sp>
        <p:nvSpPr>
          <p:cNvPr id="8" name="标题 5"/>
          <p:cNvSpPr txBox="1">
            <a:spLocks/>
          </p:cNvSpPr>
          <p:nvPr/>
        </p:nvSpPr>
        <p:spPr>
          <a:xfrm>
            <a:off x="385911" y="984473"/>
            <a:ext cx="8372163" cy="574183"/>
          </a:xfrm>
          <a:prstGeom prst="rect">
            <a:avLst/>
          </a:prstGeom>
          <a:effectLst>
            <a:outerShdw blurRad="50800" dist="38100" dir="2700000" algn="tl" rotWithShape="0">
              <a:prstClr val="black">
                <a:alpha val="40000"/>
              </a:prstClr>
            </a:outerShdw>
          </a:effectLst>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i="1" dirty="0">
                <a:solidFill>
                  <a:srgbClr val="C8161E"/>
                </a:solidFill>
                <a:latin typeface="Times New Roman" panose="02020603050405020304" pitchFamily="18" charset="0"/>
                <a:ea typeface="微软雅黑" panose="020B0503020204020204" pitchFamily="34" charset="-122"/>
                <a:cs typeface="Times New Roman" panose="02020603050405020304" pitchFamily="18" charset="0"/>
              </a:rPr>
              <a:t>Digital Image Processing, 3</a:t>
            </a:r>
            <a:r>
              <a:rPr lang="en-US" altLang="zh-CN" sz="3600" b="1" i="1" baseline="30000" dirty="0">
                <a:solidFill>
                  <a:srgbClr val="C8161E"/>
                </a:solidFill>
                <a:latin typeface="Times New Roman" panose="02020603050405020304" pitchFamily="18" charset="0"/>
                <a:ea typeface="微软雅黑" panose="020B0503020204020204" pitchFamily="34" charset="-122"/>
                <a:cs typeface="Times New Roman" panose="02020603050405020304" pitchFamily="18" charset="0"/>
              </a:rPr>
              <a:t>rd</a:t>
            </a:r>
            <a:r>
              <a:rPr lang="en-US" altLang="zh-CN" sz="3600" b="1" i="1" dirty="0">
                <a:solidFill>
                  <a:srgbClr val="C8161E"/>
                </a:solidFill>
                <a:latin typeface="Times New Roman" panose="02020603050405020304" pitchFamily="18" charset="0"/>
                <a:ea typeface="微软雅黑" panose="020B0503020204020204" pitchFamily="34" charset="-122"/>
                <a:cs typeface="Times New Roman" panose="02020603050405020304" pitchFamily="18" charset="0"/>
              </a:rPr>
              <a:t> ed.</a:t>
            </a:r>
            <a:endParaRPr lang="zh-CN" altLang="en-US" sz="4800" i="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rotWithShape="1">
          <a:blip r:embed="rId2">
            <a:extLst>
              <a:ext uri="{28A0092B-C50C-407E-A947-70E740481C1C}">
                <a14:useLocalDpi xmlns:a14="http://schemas.microsoft.com/office/drawing/2010/main" xmlns="" val="0"/>
              </a:ext>
            </a:extLst>
          </a:blip>
          <a:srcRect l="6105" t="5743" r="6128" b="6001"/>
          <a:stretch/>
        </p:blipFill>
        <p:spPr>
          <a:xfrm>
            <a:off x="7510511" y="5157928"/>
            <a:ext cx="1589104" cy="1597981"/>
          </a:xfrm>
          <a:prstGeom prst="rect">
            <a:avLst/>
          </a:prstGeom>
        </p:spPr>
      </p:pic>
    </p:spTree>
    <p:extLst>
      <p:ext uri="{BB962C8B-B14F-4D97-AF65-F5344CB8AC3E}">
        <p14:creationId xmlns:p14="http://schemas.microsoft.com/office/powerpoint/2010/main" xmlns="" val="3945083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内容占位符 1"/>
              <p:cNvSpPr>
                <a:spLocks noGrp="1"/>
              </p:cNvSpPr>
              <p:nvPr>
                <p:ph sz="quarter" idx="10"/>
              </p:nvPr>
            </p:nvSpPr>
            <p:spPr>
              <a:xfrm>
                <a:off x="623913" y="5534675"/>
                <a:ext cx="8298053" cy="1091756"/>
              </a:xfrm>
            </p:spPr>
            <p:txBody>
              <a:bodyPr>
                <a:noAutofit/>
              </a:body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3.5</a:t>
                </a:r>
                <a:r>
                  <a:rPr lang="en-US" altLang="zh-CN" dirty="0" smtClean="0">
                    <a:solidFill>
                      <a:srgbClr val="002060"/>
                    </a:solidFill>
                    <a:latin typeface="Arial" panose="020B0604020202020204" pitchFamily="34" charset="0"/>
                    <a:cs typeface="Arial" panose="020B0604020202020204" pitchFamily="34" charset="0"/>
                  </a:rPr>
                  <a:t> (a)Fourier spectrum. (b) Result of applying the log transformation given in Eq.(3.2-2) with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𝑐</m:t>
                    </m:r>
                    <m:r>
                      <a:rPr lang="en-US" altLang="zh-CN" b="0" i="1" smtClean="0">
                        <a:solidFill>
                          <a:srgbClr val="002060"/>
                        </a:solidFill>
                        <a:latin typeface="Cambria Math" panose="02040503050406030204" pitchFamily="18" charset="0"/>
                        <a:cs typeface="Arial" panose="020B0604020202020204" pitchFamily="34" charset="0"/>
                      </a:rPr>
                      <m:t>=1</m:t>
                    </m:r>
                  </m:oMath>
                </a14:m>
                <a:r>
                  <a:rPr lang="en-US" altLang="zh-CN" dirty="0" smtClean="0">
                    <a:solidFill>
                      <a:srgbClr val="000066"/>
                    </a:solidFill>
                    <a:latin typeface="Arial" panose="020B0604020202020204" pitchFamily="34" charset="0"/>
                    <a:cs typeface="Arial" panose="020B0604020202020204" pitchFamily="34" charset="0"/>
                  </a:rPr>
                  <a:t>.</a:t>
                </a:r>
                <a:endParaRPr lang="en-US" altLang="zh-CN" dirty="0">
                  <a:solidFill>
                    <a:srgbClr val="000066"/>
                  </a:solidFill>
                  <a:latin typeface="Arial" panose="020B0604020202020204" pitchFamily="34" charset="0"/>
                  <a:cs typeface="Arial" panose="020B0604020202020204" pitchFamily="34" charset="0"/>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23913" y="5534675"/>
                <a:ext cx="8298053" cy="1091756"/>
              </a:xfrm>
              <a:blipFill>
                <a:blip r:embed="rId2"/>
                <a:stretch>
                  <a:fillRect l="-734" t="-2793" b="-2793"/>
                </a:stretch>
              </a:blipFill>
            </p:spPr>
            <p:txBody>
              <a:bodyPr/>
              <a:lstStyle/>
              <a:p>
                <a:r>
                  <a:rPr lang="zh-CN" altLang="en-US">
                    <a:noFill/>
                  </a:rPr>
                  <a:t> </a:t>
                </a:r>
              </a:p>
            </p:txBody>
          </p:sp>
        </mc:Fallback>
      </mc:AlternateContent>
      <p:sp>
        <p:nvSpPr>
          <p:cNvPr id="10"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3.2.2 Log Transformation</a:t>
            </a:r>
            <a:endParaRPr lang="en-US" dirty="0">
              <a:solidFill>
                <a:srgbClr val="002060"/>
              </a:solidFill>
            </a:endParaRPr>
          </a:p>
        </p:txBody>
      </p:sp>
      <p:pic>
        <p:nvPicPr>
          <p:cNvPr id="5" name="Picture 5"/>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9632"/>
          <a:stretch/>
        </p:blipFill>
        <p:spPr bwMode="auto">
          <a:xfrm>
            <a:off x="1093688" y="2315945"/>
            <a:ext cx="7112384" cy="35586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7" name="文本框 6"/>
              <p:cNvSpPr txBox="1"/>
              <p:nvPr/>
            </p:nvSpPr>
            <p:spPr>
              <a:xfrm>
                <a:off x="2971457" y="1731170"/>
                <a:ext cx="3602963" cy="584775"/>
              </a:xfrm>
              <a:prstGeom prst="rect">
                <a:avLst/>
              </a:prstGeom>
              <a:noFill/>
            </p:spPr>
            <p:txBody>
              <a:bodyPr wrap="square" rtlCol="0">
                <a:spAutoFit/>
              </a:bodyPr>
              <a:lstStyle/>
              <a:p>
                <a:pPr lvl="0">
                  <a:lnSpc>
                    <a:spcPct val="100000"/>
                  </a:lnSpc>
                  <a:spcBef>
                    <a:spcPts val="0"/>
                  </a:spcBef>
                  <a:buClrTx/>
                  <a:buSzTx/>
                </a:pPr>
                <a14:m>
                  <m:oMathPara xmlns:m="http://schemas.openxmlformats.org/officeDocument/2006/math">
                    <m:oMathParaPr>
                      <m:jc m:val="centerGroup"/>
                    </m:oMathParaPr>
                    <m:oMath xmlns:m="http://schemas.openxmlformats.org/officeDocument/2006/math">
                      <m:r>
                        <a:rPr lang="en-US" altLang="zh-CN" sz="3200" i="1">
                          <a:solidFill>
                            <a:srgbClr val="000066"/>
                          </a:solidFill>
                          <a:latin typeface="Cambria Math" panose="02040503050406030204" pitchFamily="18" charset="0"/>
                          <a:cs typeface="Arial" panose="020B0604020202020204" pitchFamily="34" charset="0"/>
                        </a:rPr>
                        <m:t>𝑠</m:t>
                      </m:r>
                      <m:r>
                        <a:rPr lang="en-US" altLang="zh-CN" sz="3200" i="1">
                          <a:solidFill>
                            <a:srgbClr val="000066"/>
                          </a:solidFill>
                          <a:latin typeface="Cambria Math" panose="02040503050406030204" pitchFamily="18" charset="0"/>
                          <a:cs typeface="Arial" panose="020B0604020202020204" pitchFamily="34" charset="0"/>
                        </a:rPr>
                        <m:t>=</m:t>
                      </m:r>
                      <m:r>
                        <a:rPr lang="en-US" altLang="zh-CN" sz="3200" i="1">
                          <a:solidFill>
                            <a:srgbClr val="000066"/>
                          </a:solidFill>
                          <a:latin typeface="Cambria Math" panose="02040503050406030204" pitchFamily="18" charset="0"/>
                          <a:cs typeface="Arial" panose="020B0604020202020204" pitchFamily="34" charset="0"/>
                        </a:rPr>
                        <m:t>𝑐</m:t>
                      </m:r>
                      <m:r>
                        <m:rPr>
                          <m:sty m:val="p"/>
                        </m:rPr>
                        <a:rPr lang="en-US" altLang="zh-CN" sz="3200">
                          <a:solidFill>
                            <a:srgbClr val="000066"/>
                          </a:solidFill>
                          <a:latin typeface="Cambria Math" panose="02040503050406030204" pitchFamily="18" charset="0"/>
                          <a:cs typeface="Arial" panose="020B0604020202020204" pitchFamily="34" charset="0"/>
                        </a:rPr>
                        <m:t>ln</m:t>
                      </m:r>
                      <m:d>
                        <m:dPr>
                          <m:ctrlPr>
                            <a:rPr lang="en-US" altLang="zh-CN" sz="3200" i="1">
                              <a:solidFill>
                                <a:srgbClr val="000066"/>
                              </a:solidFill>
                              <a:latin typeface="Cambria Math" panose="02040503050406030204" pitchFamily="18" charset="0"/>
                              <a:cs typeface="Arial" panose="020B0604020202020204" pitchFamily="34" charset="0"/>
                            </a:rPr>
                          </m:ctrlPr>
                        </m:dPr>
                        <m:e>
                          <m:r>
                            <a:rPr lang="en-US" altLang="zh-CN" sz="3200" i="1">
                              <a:solidFill>
                                <a:srgbClr val="000066"/>
                              </a:solidFill>
                              <a:latin typeface="Cambria Math" panose="02040503050406030204" pitchFamily="18" charset="0"/>
                              <a:cs typeface="Arial" panose="020B0604020202020204" pitchFamily="34" charset="0"/>
                            </a:rPr>
                            <m:t>1+</m:t>
                          </m:r>
                          <m:r>
                            <a:rPr lang="en-US" altLang="zh-CN" sz="3200" i="1">
                              <a:solidFill>
                                <a:srgbClr val="000066"/>
                              </a:solidFill>
                              <a:latin typeface="Cambria Math" panose="02040503050406030204" pitchFamily="18" charset="0"/>
                              <a:cs typeface="Arial" panose="020B0604020202020204" pitchFamily="34" charset="0"/>
                            </a:rPr>
                            <m:t>𝑟</m:t>
                          </m:r>
                        </m:e>
                      </m:d>
                    </m:oMath>
                  </m:oMathPara>
                </a14:m>
                <a:endParaRPr lang="zh-CN" altLang="en-US" sz="3200" dirty="0">
                  <a:solidFill>
                    <a:srgbClr val="0000FF"/>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2971457" y="1731170"/>
                <a:ext cx="3602963" cy="58477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35269949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5168418" y="2731325"/>
            <a:ext cx="3610098" cy="376447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3.55</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and (b) Histograms of Figs. 3.54(a) and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Input membership functions superimposed on (a).</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Histogram of Fig. 3.54(c).</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16994"/>
          <a:stretch/>
        </p:blipFill>
        <p:spPr bwMode="auto">
          <a:xfrm>
            <a:off x="355118" y="2138012"/>
            <a:ext cx="4813300" cy="38121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标题 2"/>
          <p:cNvSpPr>
            <a:spLocks noGrp="1"/>
          </p:cNvSpPr>
          <p:nvPr>
            <p:ph type="title"/>
          </p:nvPr>
        </p:nvSpPr>
        <p:spPr>
          <a:xfrm>
            <a:off x="355118" y="676895"/>
            <a:ext cx="8649976" cy="871566"/>
          </a:xfrm>
        </p:spPr>
        <p:txBody>
          <a:bodyPr/>
          <a:lstStyle/>
          <a:p>
            <a:r>
              <a:rPr lang="en-US" altLang="zh-CN" dirty="0">
                <a:solidFill>
                  <a:srgbClr val="002060"/>
                </a:solidFill>
                <a:latin typeface="Arial" panose="020B0604020202020204" pitchFamily="34" charset="0"/>
                <a:cs typeface="Arial" panose="020B0604020202020204" pitchFamily="34" charset="0"/>
              </a:rPr>
              <a:t>3.8.4 Using Fuzzy Sets for Intensity Transformations</a:t>
            </a:r>
          </a:p>
        </p:txBody>
      </p:sp>
    </p:spTree>
    <p:extLst>
      <p:ext uri="{BB962C8B-B14F-4D97-AF65-F5344CB8AC3E}">
        <p14:creationId xmlns:p14="http://schemas.microsoft.com/office/powerpoint/2010/main" xmlns="" val="322331017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3.8.5 Using Fuzzy Sets for Spatial Filtering</a:t>
            </a:r>
          </a:p>
        </p:txBody>
      </p:sp>
      <mc:AlternateContent xmlns:mc="http://schemas.openxmlformats.org/markup-compatibility/2006">
        <mc:Choice xmlns:a14="http://schemas.microsoft.com/office/drawing/2010/main" xmlns="" Requires="a14">
          <p:sp>
            <p:nvSpPr>
              <p:cNvPr id="10" name="内容占位符 1"/>
              <p:cNvSpPr txBox="1">
                <a:spLocks/>
              </p:cNvSpPr>
              <p:nvPr/>
            </p:nvSpPr>
            <p:spPr>
              <a:xfrm>
                <a:off x="821964" y="4690753"/>
                <a:ext cx="7312633" cy="18050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3.56</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A 3X3 pixel neighborhood, and (b) corresponding intensity differences between the center pixels and its neighbors. Only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𝑑</m:t>
                        </m:r>
                      </m:e>
                      <m:sub>
                        <m:r>
                          <a:rPr lang="en-US" altLang="zh-CN" b="0" i="1" smtClean="0">
                            <a:solidFill>
                              <a:srgbClr val="002060"/>
                            </a:solidFill>
                            <a:latin typeface="Cambria Math" panose="02040503050406030204" pitchFamily="18" charset="0"/>
                            <a:cs typeface="Arial" panose="020B0604020202020204" pitchFamily="34" charset="0"/>
                          </a:rPr>
                          <m:t>2</m:t>
                        </m:r>
                      </m:sub>
                    </m:sSub>
                    <m:r>
                      <a:rPr lang="en-US" altLang="zh-CN" b="0" i="1" smtClean="0">
                        <a:solidFill>
                          <a:srgbClr val="002060"/>
                        </a:solidFill>
                        <a:latin typeface="Cambria Math" panose="02040503050406030204" pitchFamily="18" charset="0"/>
                        <a:cs typeface="Arial" panose="020B0604020202020204" pitchFamily="34" charset="0"/>
                      </a:rPr>
                      <m:t>, </m:t>
                    </m:r>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𝑑</m:t>
                        </m:r>
                      </m:e>
                      <m:sub>
                        <m:r>
                          <a:rPr lang="en-US" altLang="zh-CN" b="0" i="1" smtClean="0">
                            <a:solidFill>
                              <a:srgbClr val="002060"/>
                            </a:solidFill>
                            <a:latin typeface="Cambria Math" panose="02040503050406030204" pitchFamily="18" charset="0"/>
                            <a:cs typeface="Arial" panose="020B0604020202020204" pitchFamily="34" charset="0"/>
                          </a:rPr>
                          <m:t>4</m:t>
                        </m:r>
                      </m:sub>
                    </m:sSub>
                    <m:r>
                      <a:rPr lang="en-US" altLang="zh-CN" b="0" i="1" smtClean="0">
                        <a:solidFill>
                          <a:srgbClr val="002060"/>
                        </a:solidFill>
                        <a:latin typeface="Cambria Math" panose="02040503050406030204" pitchFamily="18" charset="0"/>
                        <a:cs typeface="Arial" panose="020B0604020202020204" pitchFamily="34" charset="0"/>
                      </a:rPr>
                      <m:t>, </m:t>
                    </m:r>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𝑑</m:t>
                        </m:r>
                      </m:e>
                      <m:sub>
                        <m:r>
                          <a:rPr lang="en-US" altLang="zh-CN" b="0" i="1" smtClean="0">
                            <a:solidFill>
                              <a:srgbClr val="002060"/>
                            </a:solidFill>
                            <a:latin typeface="Cambria Math" panose="02040503050406030204" pitchFamily="18" charset="0"/>
                            <a:cs typeface="Arial" panose="020B0604020202020204" pitchFamily="34" charset="0"/>
                          </a:rPr>
                          <m:t>6</m:t>
                        </m:r>
                      </m:sub>
                    </m:sSub>
                    <m:r>
                      <a:rPr lang="en-US" altLang="zh-CN" b="0" i="1" smtClean="0">
                        <a:solidFill>
                          <a:srgbClr val="002060"/>
                        </a:solidFill>
                        <a:latin typeface="Cambria Math" panose="02040503050406030204" pitchFamily="18" charset="0"/>
                        <a:cs typeface="Arial" panose="020B0604020202020204" pitchFamily="34" charset="0"/>
                      </a:rPr>
                      <m:t> </m:t>
                    </m:r>
                    <m:r>
                      <a:rPr lang="en-US" altLang="zh-CN" b="0" i="1" smtClean="0">
                        <a:solidFill>
                          <a:srgbClr val="002060"/>
                        </a:solidFill>
                        <a:latin typeface="Cambria Math" panose="02040503050406030204" pitchFamily="18" charset="0"/>
                        <a:cs typeface="Arial" panose="020B0604020202020204" pitchFamily="34" charset="0"/>
                      </a:rPr>
                      <m:t>𝑎𝑛𝑑</m:t>
                    </m:r>
                    <m:r>
                      <a:rPr lang="en-US" altLang="zh-CN" b="0" i="1" smtClean="0">
                        <a:solidFill>
                          <a:srgbClr val="002060"/>
                        </a:solidFill>
                        <a:latin typeface="Cambria Math" panose="02040503050406030204" pitchFamily="18" charset="0"/>
                        <a:cs typeface="Arial" panose="020B0604020202020204" pitchFamily="34" charset="0"/>
                      </a:rPr>
                      <m:t> </m:t>
                    </m:r>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𝑑</m:t>
                        </m:r>
                      </m:e>
                      <m:sub>
                        <m:r>
                          <a:rPr lang="en-US" altLang="zh-CN" b="0" i="1" smtClean="0">
                            <a:solidFill>
                              <a:srgbClr val="002060"/>
                            </a:solidFill>
                            <a:latin typeface="Cambria Math" panose="02040503050406030204" pitchFamily="18" charset="0"/>
                            <a:cs typeface="Arial" panose="020B0604020202020204" pitchFamily="34" charset="0"/>
                          </a:rPr>
                          <m:t>8</m:t>
                        </m:r>
                      </m:sub>
                    </m:sSub>
                  </m:oMath>
                </a14:m>
                <a:r>
                  <a:rPr lang="en-US" altLang="zh-CN" dirty="0" smtClean="0">
                    <a:solidFill>
                      <a:srgbClr val="002060"/>
                    </a:solidFill>
                    <a:latin typeface="Arial" panose="020B0604020202020204" pitchFamily="34" charset="0"/>
                    <a:cs typeface="Arial" panose="020B0604020202020204" pitchFamily="34" charset="0"/>
                  </a:rPr>
                  <a:t> were used in the present application to simplify the discussion.</a:t>
                </a:r>
              </a:p>
            </p:txBody>
          </p:sp>
        </mc:Choice>
        <mc:Fallback>
          <p:sp>
            <p:nvSpPr>
              <p:cNvPr id="10" name="内容占位符 1"/>
              <p:cNvSpPr txBox="1">
                <a:spLocks noRot="1" noChangeAspect="1" noMove="1" noResize="1" noEditPoints="1" noAdjustHandles="1" noChangeArrowheads="1" noChangeShapeType="1" noTextEdit="1"/>
              </p:cNvSpPr>
              <p:nvPr/>
            </p:nvSpPr>
            <p:spPr>
              <a:xfrm>
                <a:off x="821964" y="4690753"/>
                <a:ext cx="7312633" cy="1805050"/>
              </a:xfrm>
              <a:prstGeom prst="rect">
                <a:avLst/>
              </a:prstGeom>
              <a:blipFill>
                <a:blip r:embed="rId2"/>
                <a:stretch>
                  <a:fillRect l="-917" t="-1347" b="-12458"/>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b="30669"/>
          <a:stretch/>
        </p:blipFill>
        <p:spPr bwMode="auto">
          <a:xfrm>
            <a:off x="167997" y="1997270"/>
            <a:ext cx="8620565" cy="25866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1603787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3.8.5 Using Fuzzy Sets for Spatial Filtering</a:t>
            </a:r>
          </a:p>
        </p:txBody>
      </p:sp>
      <p:sp>
        <p:nvSpPr>
          <p:cNvPr id="10" name="内容占位符 1"/>
          <p:cNvSpPr txBox="1">
            <a:spLocks/>
          </p:cNvSpPr>
          <p:nvPr/>
        </p:nvSpPr>
        <p:spPr>
          <a:xfrm>
            <a:off x="821964" y="4690753"/>
            <a:ext cx="7312633" cy="18050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3.57</a:t>
            </a:r>
          </a:p>
          <a:p>
            <a:pPr marL="457200" indent="-457200">
              <a:lnSpc>
                <a:spcPct val="100000"/>
              </a:lnSpc>
              <a:spcBef>
                <a:spcPts val="0"/>
              </a:spcBef>
              <a:buClrTx/>
              <a:buSzTx/>
              <a:buAutoNum type="alphaLcParenBoth"/>
            </a:pPr>
            <a:r>
              <a:rPr lang="en-US" altLang="zh-CN" dirty="0" smtClean="0">
                <a:solidFill>
                  <a:srgbClr val="002060"/>
                </a:solidFill>
                <a:latin typeface="Arial" panose="020B0604020202020204" pitchFamily="34" charset="0"/>
                <a:cs typeface="Arial" panose="020B0604020202020204" pitchFamily="34" charset="0"/>
              </a:rPr>
              <a:t>Membership function of the fuzzy set </a:t>
            </a:r>
            <a:r>
              <a:rPr lang="en-US" altLang="zh-CN" i="1" dirty="0" smtClean="0">
                <a:solidFill>
                  <a:srgbClr val="002060"/>
                </a:solidFill>
                <a:latin typeface="Arial" panose="020B0604020202020204" pitchFamily="34" charset="0"/>
                <a:cs typeface="Arial" panose="020B0604020202020204" pitchFamily="34" charset="0"/>
              </a:rPr>
              <a:t>zero</a:t>
            </a:r>
            <a:r>
              <a:rPr lang="en-US" altLang="zh-CN" dirty="0" smtClean="0">
                <a:solidFill>
                  <a:srgbClr val="002060"/>
                </a:solidFill>
                <a:latin typeface="Arial" panose="020B0604020202020204" pitchFamily="34" charset="0"/>
                <a:cs typeface="Arial" panose="020B0604020202020204" pitchFamily="34" charset="0"/>
              </a:rPr>
              <a:t>.</a:t>
            </a:r>
          </a:p>
          <a:p>
            <a:pPr marL="457200" indent="-457200">
              <a:lnSpc>
                <a:spcPct val="100000"/>
              </a:lnSpc>
              <a:spcBef>
                <a:spcPts val="0"/>
              </a:spcBef>
              <a:buClrTx/>
              <a:buSzTx/>
              <a:buAutoNum type="alphaLcParenBoth"/>
            </a:pPr>
            <a:r>
              <a:rPr lang="en-US" altLang="zh-CN" dirty="0" smtClean="0">
                <a:solidFill>
                  <a:srgbClr val="002060"/>
                </a:solidFill>
                <a:latin typeface="Arial" panose="020B0604020202020204" pitchFamily="34" charset="0"/>
                <a:cs typeface="Arial" panose="020B0604020202020204" pitchFamily="34" charset="0"/>
              </a:rPr>
              <a:t>Membership functions of the fuzzy sets </a:t>
            </a:r>
            <a:r>
              <a:rPr lang="en-US" altLang="zh-CN" i="1" dirty="0" smtClean="0">
                <a:solidFill>
                  <a:srgbClr val="002060"/>
                </a:solidFill>
                <a:latin typeface="Arial" panose="020B0604020202020204" pitchFamily="34" charset="0"/>
                <a:cs typeface="Arial" panose="020B0604020202020204" pitchFamily="34" charset="0"/>
              </a:rPr>
              <a:t>black</a:t>
            </a:r>
            <a:r>
              <a:rPr lang="en-US" altLang="zh-CN" dirty="0" smtClean="0">
                <a:solidFill>
                  <a:srgbClr val="002060"/>
                </a:solidFill>
                <a:latin typeface="Arial" panose="020B0604020202020204" pitchFamily="34" charset="0"/>
                <a:cs typeface="Arial" panose="020B0604020202020204" pitchFamily="34" charset="0"/>
              </a:rPr>
              <a:t> and </a:t>
            </a:r>
            <a:r>
              <a:rPr lang="en-US" altLang="zh-CN" i="1" dirty="0" smtClean="0">
                <a:solidFill>
                  <a:srgbClr val="002060"/>
                </a:solidFill>
                <a:latin typeface="Arial" panose="020B0604020202020204" pitchFamily="34" charset="0"/>
                <a:cs typeface="Arial" panose="020B0604020202020204" pitchFamily="34" charset="0"/>
              </a:rPr>
              <a:t>white</a:t>
            </a:r>
            <a:r>
              <a:rPr lang="en-US" altLang="zh-CN" i="1" dirty="0">
                <a:solidFill>
                  <a:srgbClr val="002060"/>
                </a:solidFill>
                <a:latin typeface="Arial" panose="020B0604020202020204" pitchFamily="34" charset="0"/>
                <a:cs typeface="Arial" panose="020B0604020202020204" pitchFamily="34" charset="0"/>
              </a:rPr>
              <a:t>.</a:t>
            </a:r>
            <a:endParaRPr lang="en-US" altLang="zh-CN" i="1" dirty="0" smtClean="0">
              <a:solidFill>
                <a:srgbClr val="002060"/>
              </a:solidFill>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0644" y="2009320"/>
            <a:ext cx="7803791" cy="24320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2832263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3.8.5 Using Fuzzy Sets for Spatial Filtering</a:t>
            </a:r>
          </a:p>
        </p:txBody>
      </p:sp>
      <p:sp>
        <p:nvSpPr>
          <p:cNvPr id="10" name="内容占位符 1"/>
          <p:cNvSpPr txBox="1">
            <a:spLocks/>
          </p:cNvSpPr>
          <p:nvPr/>
        </p:nvSpPr>
        <p:spPr>
          <a:xfrm>
            <a:off x="5094514" y="2992583"/>
            <a:ext cx="3910579" cy="356259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3.58</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Fuzzy rules for boundary detection.</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5118" y="2082698"/>
            <a:ext cx="4410075" cy="3687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840766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3.8.5 Using Fuzzy Sets for Spatial Filtering</a:t>
            </a:r>
          </a:p>
        </p:txBody>
      </p:sp>
      <p:sp>
        <p:nvSpPr>
          <p:cNvPr id="10" name="内容占位符 1"/>
          <p:cNvSpPr txBox="1">
            <a:spLocks/>
          </p:cNvSpPr>
          <p:nvPr/>
        </p:nvSpPr>
        <p:spPr>
          <a:xfrm>
            <a:off x="612882" y="4512623"/>
            <a:ext cx="7312633" cy="214943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r>
              <a:rPr lang="en-US" altLang="zh-CN" dirty="0">
                <a:solidFill>
                  <a:srgbClr val="002060"/>
                </a:solidFill>
                <a:latin typeface="Arial" panose="020B0604020202020204" pitchFamily="34" charset="0"/>
                <a:cs typeface="Arial" panose="020B0604020202020204" pitchFamily="34" charset="0"/>
              </a:rPr>
              <a:t>c</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3.59</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CT scan of a human head. (b) Result of fuzzy spatial filtering using the membership functions in Fig. 3.57 and the rules in Fig. 3.58. (c) Result after intensity scaling. The thin black picture borders in (b) and (c) were added for clarity; they are not part of the data.</a:t>
            </a:r>
          </a:p>
        </p:txBody>
      </p:sp>
      <p:pic>
        <p:nvPicPr>
          <p:cNvPr id="6" name="Picture 4"/>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30368"/>
          <a:stretch/>
        </p:blipFill>
        <p:spPr bwMode="auto">
          <a:xfrm>
            <a:off x="821964" y="2018415"/>
            <a:ext cx="7148486" cy="24942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4148772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366754" y="1555904"/>
            <a:ext cx="8410492" cy="9269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ltLang="zh-CN" sz="5400" dirty="0" smtClean="0">
                <a:latin typeface="Arial" panose="020B0604020202020204" pitchFamily="34" charset="0"/>
                <a:cs typeface="Arial" panose="020B0604020202020204" pitchFamily="34" charset="0"/>
              </a:rPr>
              <a:t>Thank you!</a:t>
            </a:r>
            <a:endParaRPr lang="zh-CN" alt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564054478"/>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内容占位符 1"/>
              <p:cNvSpPr>
                <a:spLocks noGrp="1"/>
              </p:cNvSpPr>
              <p:nvPr>
                <p:ph sz="quarter" idx="10"/>
              </p:nvPr>
            </p:nvSpPr>
            <p:spPr>
              <a:xfrm>
                <a:off x="486132" y="2826327"/>
                <a:ext cx="2891183" cy="1690575"/>
              </a:xfrm>
            </p:spPr>
            <p:txBody>
              <a:bodyPr>
                <a:noAutofit/>
              </a:body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3.6</a:t>
                </a:r>
                <a:r>
                  <a:rPr lang="en-US" altLang="zh-CN" dirty="0" smtClean="0">
                    <a:solidFill>
                      <a:srgbClr val="002060"/>
                    </a:solidFill>
                    <a:latin typeface="Arial" panose="020B0604020202020204" pitchFamily="34" charset="0"/>
                    <a:cs typeface="Arial" panose="020B0604020202020204" pitchFamily="34" charset="0"/>
                  </a:rPr>
                  <a:t> Plots of the equation </a:t>
                </a:r>
                <a14:m>
                  <m:oMath xmlns:m="http://schemas.openxmlformats.org/officeDocument/2006/math">
                    <m:r>
                      <a:rPr lang="zh-CN" altLang="en-US" i="1" dirty="0">
                        <a:solidFill>
                          <a:srgbClr val="002060"/>
                        </a:solidFill>
                        <a:latin typeface="Cambria Math" panose="02040503050406030204" pitchFamily="18" charset="0"/>
                        <a:cs typeface="Arial" panose="020B0604020202020204" pitchFamily="34" charset="0"/>
                      </a:rPr>
                      <m:t>𝑠</m:t>
                    </m:r>
                    <m:r>
                      <a:rPr lang="en-US" altLang="zh-CN" i="1" dirty="0">
                        <a:solidFill>
                          <a:srgbClr val="002060"/>
                        </a:solidFill>
                        <a:latin typeface="Cambria Math" panose="02040503050406030204" pitchFamily="18" charset="0"/>
                        <a:cs typeface="Arial" panose="020B0604020202020204" pitchFamily="34" charset="0"/>
                      </a:rPr>
                      <m:t>=</m:t>
                    </m:r>
                    <m:r>
                      <a:rPr lang="zh-CN" altLang="en-US" i="1" dirty="0">
                        <a:solidFill>
                          <a:srgbClr val="002060"/>
                        </a:solidFill>
                        <a:latin typeface="Cambria Math" panose="02040503050406030204" pitchFamily="18" charset="0"/>
                        <a:cs typeface="Arial" panose="020B0604020202020204" pitchFamily="34" charset="0"/>
                      </a:rPr>
                      <m:t>𝑐</m:t>
                    </m:r>
                    <m:sSup>
                      <m:sSupPr>
                        <m:ctrlPr>
                          <a:rPr lang="en-US" altLang="zh-CN" i="1" dirty="0">
                            <a:solidFill>
                              <a:srgbClr val="002060"/>
                            </a:solidFill>
                            <a:latin typeface="Cambria Math" panose="02040503050406030204" pitchFamily="18" charset="0"/>
                            <a:cs typeface="Arial" panose="020B0604020202020204" pitchFamily="34" charset="0"/>
                          </a:rPr>
                        </m:ctrlPr>
                      </m:sSupPr>
                      <m:e>
                        <m:r>
                          <a:rPr lang="zh-CN" altLang="en-US" i="1" dirty="0">
                            <a:solidFill>
                              <a:srgbClr val="002060"/>
                            </a:solidFill>
                            <a:latin typeface="Cambria Math" panose="02040503050406030204" pitchFamily="18" charset="0"/>
                            <a:cs typeface="Arial" panose="020B0604020202020204" pitchFamily="34" charset="0"/>
                          </a:rPr>
                          <m:t>𝑟</m:t>
                        </m:r>
                      </m:e>
                      <m:sup>
                        <m:r>
                          <a:rPr lang="zh-CN" altLang="en-US" i="1" dirty="0">
                            <a:solidFill>
                              <a:srgbClr val="002060"/>
                            </a:solidFill>
                            <a:latin typeface="Cambria Math" panose="02040503050406030204" pitchFamily="18" charset="0"/>
                            <a:cs typeface="Arial" panose="020B0604020202020204" pitchFamily="34" charset="0"/>
                          </a:rPr>
                          <m:t>𝛾</m:t>
                        </m:r>
                      </m:sup>
                    </m:sSup>
                  </m:oMath>
                </a14:m>
                <a:r>
                  <a:rPr lang="en-US" altLang="zh-CN" dirty="0" smtClean="0">
                    <a:solidFill>
                      <a:srgbClr val="002060"/>
                    </a:solidFill>
                    <a:latin typeface="Arial" panose="020B0604020202020204" pitchFamily="34" charset="0"/>
                    <a:cs typeface="Arial" panose="020B0604020202020204" pitchFamily="34" charset="0"/>
                  </a:rPr>
                  <a:t> for various values of </a:t>
                </a:r>
                <a14:m>
                  <m:oMath xmlns:m="http://schemas.openxmlformats.org/officeDocument/2006/math">
                    <m:r>
                      <a:rPr lang="zh-CN" altLang="en-US" i="1" dirty="0">
                        <a:solidFill>
                          <a:srgbClr val="002060"/>
                        </a:solidFill>
                        <a:latin typeface="Cambria Math" panose="02040503050406030204" pitchFamily="18" charset="0"/>
                        <a:cs typeface="Arial" panose="020B0604020202020204" pitchFamily="34" charset="0"/>
                      </a:rPr>
                      <m:t>𝛾</m:t>
                    </m:r>
                  </m:oMath>
                </a14:m>
                <a:r>
                  <a:rPr lang="en-US" altLang="zh-CN" dirty="0" smtClean="0">
                    <a:solidFill>
                      <a:srgbClr val="002060"/>
                    </a:solidFill>
                    <a:latin typeface="Arial" panose="020B0604020202020204" pitchFamily="34" charset="0"/>
                    <a:cs typeface="Arial" panose="020B0604020202020204" pitchFamily="34" charset="0"/>
                  </a:rPr>
                  <a:t>(</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𝑐</m:t>
                    </m:r>
                    <m:r>
                      <a:rPr lang="en-US" altLang="zh-CN" b="0" i="1" smtClean="0">
                        <a:solidFill>
                          <a:srgbClr val="002060"/>
                        </a:solidFill>
                        <a:latin typeface="Cambria Math" panose="02040503050406030204" pitchFamily="18" charset="0"/>
                        <a:cs typeface="Arial" panose="020B0604020202020204" pitchFamily="34" charset="0"/>
                      </a:rPr>
                      <m:t>=1</m:t>
                    </m:r>
                  </m:oMath>
                </a14:m>
                <a:r>
                  <a:rPr lang="en-US" altLang="zh-CN" dirty="0" smtClean="0">
                    <a:solidFill>
                      <a:srgbClr val="002060"/>
                    </a:solidFill>
                    <a:latin typeface="Arial" panose="020B0604020202020204" pitchFamily="34" charset="0"/>
                    <a:cs typeface="Arial" panose="020B0604020202020204" pitchFamily="34" charset="0"/>
                  </a:rPr>
                  <a:t> in all cases). All curves were scaled to fit in the range shown.</a:t>
                </a:r>
                <a:endParaRPr lang="en-US" altLang="zh-CN" dirty="0">
                  <a:solidFill>
                    <a:srgbClr val="000066"/>
                  </a:solidFill>
                  <a:latin typeface="Arial" panose="020B0604020202020204" pitchFamily="34" charset="0"/>
                  <a:cs typeface="Arial" panose="020B0604020202020204" pitchFamily="34" charset="0"/>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486132" y="2826327"/>
                <a:ext cx="2891183" cy="1690575"/>
              </a:xfrm>
              <a:blipFill>
                <a:blip r:embed="rId2"/>
                <a:stretch>
                  <a:fillRect l="-2321" t="-1805" b="-20578"/>
                </a:stretch>
              </a:blipFill>
            </p:spPr>
            <p:txBody>
              <a:bodyPr/>
              <a:lstStyle/>
              <a:p>
                <a:r>
                  <a:rPr lang="zh-CN" altLang="en-US">
                    <a:noFill/>
                  </a:rPr>
                  <a:t> </a:t>
                </a:r>
              </a:p>
            </p:txBody>
          </p:sp>
        </mc:Fallback>
      </mc:AlternateContent>
      <p:sp>
        <p:nvSpPr>
          <p:cNvPr id="10"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3.2.3 Power-Law </a:t>
            </a:r>
            <a:r>
              <a:rPr lang="en-US" altLang="zh-CN" dirty="0">
                <a:solidFill>
                  <a:srgbClr val="002060"/>
                </a:solidFill>
                <a:latin typeface="Arial" panose="020B0604020202020204" pitchFamily="34" charset="0"/>
                <a:cs typeface="Arial" panose="020B0604020202020204" pitchFamily="34" charset="0"/>
              </a:rPr>
              <a:t>(Gamma) </a:t>
            </a:r>
            <a:r>
              <a:rPr lang="en-US" altLang="zh-CN" dirty="0" smtClean="0">
                <a:solidFill>
                  <a:srgbClr val="002060"/>
                </a:solidFill>
                <a:latin typeface="Arial" panose="020B0604020202020204" pitchFamily="34" charset="0"/>
                <a:cs typeface="Arial" panose="020B0604020202020204" pitchFamily="34" charset="0"/>
              </a:rPr>
              <a:t>Transformation</a:t>
            </a:r>
            <a:endParaRPr lang="en-US" dirty="0">
              <a:solidFill>
                <a:srgbClr val="00206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77315" y="1750725"/>
            <a:ext cx="5244171" cy="48519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82664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4" y="4120738"/>
            <a:ext cx="3484209" cy="2708431"/>
          </a:xfrm>
        </p:spPr>
        <p:txBody>
          <a:bodyPr>
            <a:normAutofit/>
          </a:bodyPr>
          <a:lstStyle/>
          <a:p>
            <a:pPr marL="284163" lvl="0" indent="-284163">
              <a:lnSpc>
                <a:spcPct val="100000"/>
              </a:lnSpc>
              <a:spcBef>
                <a:spcPts val="0"/>
              </a:spcBef>
              <a:buClrTx/>
              <a:buSzTx/>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Gamma;</a:t>
            </a:r>
          </a:p>
          <a:p>
            <a:pPr marL="284163" lvl="0" indent="-284163">
              <a:lnSpc>
                <a:spcPct val="100000"/>
              </a:lnSpc>
              <a:spcBef>
                <a:spcPts val="0"/>
              </a:spcBef>
              <a:buClrTx/>
              <a:buSzTx/>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Gamma correction.</a:t>
            </a:r>
          </a:p>
          <a:p>
            <a:pPr marL="284163" lvl="0" indent="-284163">
              <a:lnSpc>
                <a:spcPct val="100000"/>
              </a:lnSpc>
              <a:spcBef>
                <a:spcPts val="0"/>
              </a:spcBef>
              <a:buClrTx/>
              <a:buSzTx/>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For CRT, gamma=1.8~2.5</a:t>
            </a:r>
            <a:endParaRPr lang="zh-CN" altLang="en-US" dirty="0"/>
          </a:p>
        </p:txBody>
      </p:sp>
      <p:sp>
        <p:nvSpPr>
          <p:cNvPr id="8" name="标题 2"/>
          <p:cNvSpPr>
            <a:spLocks noGrp="1"/>
          </p:cNvSpPr>
          <p:nvPr>
            <p:ph type="title"/>
          </p:nvPr>
        </p:nvSpPr>
        <p:spPr/>
        <p:txBody>
          <a:bodyPr/>
          <a:lstStyle/>
          <a:p>
            <a:r>
              <a:rPr lang="en-US" altLang="zh-CN" dirty="0">
                <a:solidFill>
                  <a:srgbClr val="002060"/>
                </a:solidFill>
                <a:latin typeface="Arial" panose="020B0604020202020204" pitchFamily="34" charset="0"/>
                <a:cs typeface="Arial" panose="020B0604020202020204" pitchFamily="34" charset="0"/>
              </a:rPr>
              <a:t>3.2.3 Power-Law (Gamma) </a:t>
            </a:r>
            <a:r>
              <a:rPr lang="en-US" altLang="zh-CN" dirty="0" smtClean="0">
                <a:solidFill>
                  <a:srgbClr val="002060"/>
                </a:solidFill>
                <a:latin typeface="Arial" panose="020B0604020202020204" pitchFamily="34" charset="0"/>
                <a:cs typeface="Arial" panose="020B0604020202020204" pitchFamily="34" charset="0"/>
              </a:rPr>
              <a:t>Transformation</a:t>
            </a:r>
            <a:endParaRPr lang="en-US" dirty="0">
              <a:solidFill>
                <a:srgbClr val="002060"/>
              </a:solidFill>
            </a:endParaRPr>
          </a:p>
        </p:txBody>
      </p:sp>
      <p:sp>
        <p:nvSpPr>
          <p:cNvPr id="6" name="内容占位符 1"/>
          <p:cNvSpPr txBox="1">
            <a:spLocks/>
          </p:cNvSpPr>
          <p:nvPr/>
        </p:nvSpPr>
        <p:spPr>
          <a:xfrm>
            <a:off x="486132" y="1460665"/>
            <a:ext cx="4442128" cy="305623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3.7</a:t>
            </a:r>
            <a:r>
              <a:rPr lang="en-US" altLang="zh-CN" dirty="0" smtClean="0">
                <a:solidFill>
                  <a:srgbClr val="002060"/>
                </a:solidFill>
                <a:latin typeface="Arial" panose="020B0604020202020204" pitchFamily="34" charset="0"/>
                <a:cs typeface="Arial" panose="020B0604020202020204" pitchFamily="34" charset="0"/>
              </a:rPr>
              <a:t> (a) Intensity ramp image.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Image as viewed on a simulated monitor with a gamma of 2.5.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Gamma-corrected wedge.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Corrected image as viewed on the same monitor. Compare (d) and (a).</a:t>
            </a:r>
          </a:p>
          <a:p>
            <a:pPr marL="0" indent="0">
              <a:lnSpc>
                <a:spcPct val="100000"/>
              </a:lnSpc>
              <a:spcBef>
                <a:spcPts val="0"/>
              </a:spcBef>
              <a:buClrTx/>
              <a:buSzTx/>
              <a:buNone/>
            </a:pPr>
            <a:endParaRPr lang="en-US" altLang="zh-CN" dirty="0">
              <a:solidFill>
                <a:srgbClr val="000066"/>
              </a:solidFill>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28260" y="1793173"/>
            <a:ext cx="3846263" cy="40464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08915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85268" y="2483385"/>
            <a:ext cx="3048821" cy="3020828"/>
          </a:xfrm>
        </p:spPr>
        <p:txBody>
          <a:bodyPr/>
          <a:lstStyle/>
          <a:p>
            <a:pPr marL="284163" lvl="0" indent="-284163">
              <a:lnSpc>
                <a:spcPct val="100000"/>
              </a:lnSpc>
              <a:spcBef>
                <a:spcPts val="0"/>
              </a:spcBef>
              <a:buClrTx/>
              <a:buSzTx/>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Contrast enhancement using power-law transformation</a:t>
            </a:r>
            <a:endParaRPr lang="zh-CN" altLang="en-US" dirty="0"/>
          </a:p>
        </p:txBody>
      </p:sp>
      <p:sp>
        <p:nvSpPr>
          <p:cNvPr id="8" name="标题 2"/>
          <p:cNvSpPr>
            <a:spLocks noGrp="1"/>
          </p:cNvSpPr>
          <p:nvPr>
            <p:ph type="title"/>
          </p:nvPr>
        </p:nvSpPr>
        <p:spPr/>
        <p:txBody>
          <a:bodyPr/>
          <a:lstStyle/>
          <a:p>
            <a:r>
              <a:rPr lang="en-US" altLang="zh-CN" dirty="0">
                <a:solidFill>
                  <a:srgbClr val="002060"/>
                </a:solidFill>
                <a:latin typeface="Arial" panose="020B0604020202020204" pitchFamily="34" charset="0"/>
                <a:cs typeface="Arial" panose="020B0604020202020204" pitchFamily="34" charset="0"/>
              </a:rPr>
              <a:t>3.2.3 Power-Law (Gamma) </a:t>
            </a:r>
            <a:r>
              <a:rPr lang="en-US" altLang="zh-CN" dirty="0" smtClean="0">
                <a:solidFill>
                  <a:srgbClr val="002060"/>
                </a:solidFill>
                <a:latin typeface="Arial" panose="020B0604020202020204" pitchFamily="34" charset="0"/>
                <a:cs typeface="Arial" panose="020B0604020202020204" pitchFamily="34" charset="0"/>
              </a:rPr>
              <a:t>Transformation</a:t>
            </a:r>
            <a:endParaRPr lang="en-US" dirty="0">
              <a:solidFill>
                <a:srgbClr val="002060"/>
              </a:solidFill>
            </a:endParaRPr>
          </a:p>
        </p:txBody>
      </p:sp>
      <mc:AlternateContent xmlns:mc="http://schemas.openxmlformats.org/markup-compatibility/2006">
        <mc:Choice xmlns:a14="http://schemas.microsoft.com/office/drawing/2010/main" xmlns="" Requires="a14">
          <p:sp>
            <p:nvSpPr>
              <p:cNvPr id="6" name="内容占位符 1"/>
              <p:cNvSpPr txBox="1">
                <a:spLocks/>
              </p:cNvSpPr>
              <p:nvPr/>
            </p:nvSpPr>
            <p:spPr>
              <a:xfrm>
                <a:off x="6930318" y="1548460"/>
                <a:ext cx="2287443" cy="481115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3.8</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(a)Magnetic resonance(MR) image of a fractured human spine.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(b)-(d)Results of applying the transformation in Eq.(3.2-3) with </a:t>
                </a:r>
                <a14:m>
                  <m:oMath xmlns:m="http://schemas.openxmlformats.org/officeDocument/2006/math">
                    <m:r>
                      <a:rPr lang="en-US" altLang="zh-CN" i="1">
                        <a:solidFill>
                          <a:srgbClr val="002060"/>
                        </a:solidFill>
                        <a:latin typeface="Cambria Math" panose="02040503050406030204" pitchFamily="18" charset="0"/>
                        <a:cs typeface="Arial" panose="020B0604020202020204" pitchFamily="34" charset="0"/>
                      </a:rPr>
                      <m:t>𝑐</m:t>
                    </m:r>
                    <m:r>
                      <a:rPr lang="en-US" altLang="zh-CN" i="1">
                        <a:solidFill>
                          <a:srgbClr val="002060"/>
                        </a:solidFill>
                        <a:latin typeface="Cambria Math" panose="02040503050406030204" pitchFamily="18" charset="0"/>
                        <a:cs typeface="Arial" panose="020B0604020202020204" pitchFamily="34" charset="0"/>
                      </a:rPr>
                      <m:t>=1</m:t>
                    </m:r>
                  </m:oMath>
                </a14:m>
                <a:r>
                  <a:rPr lang="en-US" altLang="zh-CN" dirty="0" smtClean="0">
                    <a:solidFill>
                      <a:srgbClr val="002060"/>
                    </a:solidFill>
                    <a:latin typeface="Arial" panose="020B0604020202020204" pitchFamily="34" charset="0"/>
                    <a:cs typeface="Arial" panose="020B0604020202020204" pitchFamily="34" charset="0"/>
                  </a:rPr>
                  <a:t> and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𝛾</m:t>
                    </m:r>
                    <m:r>
                      <a:rPr lang="en-US" altLang="zh-CN" b="0" i="1" smtClean="0">
                        <a:solidFill>
                          <a:srgbClr val="002060"/>
                        </a:solidFill>
                        <a:latin typeface="Cambria Math" panose="02040503050406030204" pitchFamily="18" charset="0"/>
                        <a:cs typeface="Arial" panose="020B0604020202020204" pitchFamily="34" charset="0"/>
                      </a:rPr>
                      <m:t>=0.6, 0.4</m:t>
                    </m:r>
                    <m:r>
                      <a:rPr lang="en-US" altLang="zh-CN" b="0" i="0" smtClean="0">
                        <a:solidFill>
                          <a:srgbClr val="002060"/>
                        </a:solidFill>
                        <a:latin typeface="Cambria Math" panose="02040503050406030204" pitchFamily="18" charset="0"/>
                        <a:cs typeface="Arial" panose="020B0604020202020204" pitchFamily="34" charset="0"/>
                      </a:rPr>
                      <m:t> </m:t>
                    </m:r>
                    <m:r>
                      <m:rPr>
                        <m:sty m:val="p"/>
                      </m:rPr>
                      <a:rPr lang="en-US" altLang="zh-CN" b="0" i="0" smtClean="0">
                        <a:solidFill>
                          <a:srgbClr val="002060"/>
                        </a:solidFill>
                        <a:latin typeface="Cambria Math" panose="02040503050406030204" pitchFamily="18" charset="0"/>
                        <a:cs typeface="Arial" panose="020B0604020202020204" pitchFamily="34" charset="0"/>
                      </a:rPr>
                      <m:t>and</m:t>
                    </m:r>
                    <m:r>
                      <a:rPr lang="en-US" altLang="zh-CN" b="0" i="0" smtClean="0">
                        <a:solidFill>
                          <a:srgbClr val="002060"/>
                        </a:solidFill>
                        <a:latin typeface="Cambria Math" panose="02040503050406030204" pitchFamily="18" charset="0"/>
                        <a:cs typeface="Arial" panose="020B0604020202020204" pitchFamily="34" charset="0"/>
                      </a:rPr>
                      <m:t> 0.3</m:t>
                    </m:r>
                  </m:oMath>
                </a14:m>
                <a:r>
                  <a:rPr lang="en-US" altLang="zh-CN" dirty="0" smtClean="0">
                    <a:solidFill>
                      <a:srgbClr val="002060"/>
                    </a:solidFill>
                    <a:latin typeface="Arial" panose="020B0604020202020204" pitchFamily="34" charset="0"/>
                    <a:cs typeface="Arial" panose="020B0604020202020204" pitchFamily="34" charset="0"/>
                  </a:rPr>
                  <a:t>, respectively.</a:t>
                </a:r>
                <a:endParaRPr lang="en-US" altLang="zh-CN" dirty="0">
                  <a:solidFill>
                    <a:srgbClr val="000066"/>
                  </a:solidFill>
                  <a:latin typeface="Arial" panose="020B0604020202020204" pitchFamily="34" charset="0"/>
                  <a:cs typeface="Arial" panose="020B0604020202020204" pitchFamily="34" charset="0"/>
                </a:endParaRPr>
              </a:p>
            </p:txBody>
          </p:sp>
        </mc:Choice>
        <mc:Fallback>
          <p:sp>
            <p:nvSpPr>
              <p:cNvPr id="6" name="内容占位符 1"/>
              <p:cNvSpPr txBox="1">
                <a:spLocks noRot="1" noChangeAspect="1" noMove="1" noResize="1" noEditPoints="1" noAdjustHandles="1" noChangeArrowheads="1" noChangeShapeType="1" noTextEdit="1"/>
              </p:cNvSpPr>
              <p:nvPr/>
            </p:nvSpPr>
            <p:spPr>
              <a:xfrm>
                <a:off x="6930318" y="1548460"/>
                <a:ext cx="2287443" cy="4811152"/>
              </a:xfrm>
              <a:prstGeom prst="rect">
                <a:avLst/>
              </a:prstGeom>
              <a:blipFill>
                <a:blip r:embed="rId2"/>
                <a:stretch>
                  <a:fillRect l="-2933" t="-507"/>
                </a:stretch>
              </a:blipFill>
            </p:spPr>
            <p:txBody>
              <a:bodyPr/>
              <a:lstStyle/>
              <a:p>
                <a:r>
                  <a:rPr lang="zh-CN" altLang="en-US">
                    <a:noFill/>
                  </a:rPr>
                  <a:t> </a:t>
                </a:r>
              </a:p>
            </p:txBody>
          </p:sp>
        </mc:Fallback>
      </mc:AlternateContent>
      <p:pic>
        <p:nvPicPr>
          <p:cNvPr id="7" name="Picture 4"/>
          <p:cNvPicPr>
            <a:picLocks noChangeAspect="1" noChangeArrowheads="1"/>
          </p:cNvPicPr>
          <p:nvPr/>
        </p:nvPicPr>
        <p:blipFill rotWithShape="1">
          <a:blip r:embed="rId3">
            <a:extLst>
              <a:ext uri="{28A0092B-C50C-407E-A947-70E740481C1C}">
                <a14:useLocalDpi xmlns:a14="http://schemas.microsoft.com/office/drawing/2010/main" xmlns="" val="0"/>
              </a:ext>
            </a:extLst>
          </a:blip>
          <a:srcRect r="20205"/>
          <a:stretch/>
        </p:blipFill>
        <p:spPr bwMode="auto">
          <a:xfrm>
            <a:off x="3087586" y="1635062"/>
            <a:ext cx="3842732" cy="5019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00399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91854" y="1640237"/>
            <a:ext cx="3384499" cy="1969862"/>
          </a:xfrm>
        </p:spPr>
        <p:txBody>
          <a:bodyPr>
            <a:normAutofit lnSpcReduction="10000"/>
          </a:bodyPr>
          <a:lstStyle/>
          <a:p>
            <a:pPr marL="284163" lvl="0" indent="-284163">
              <a:lnSpc>
                <a:spcPct val="100000"/>
              </a:lnSpc>
              <a:spcBef>
                <a:spcPts val="0"/>
              </a:spcBef>
              <a:buClrTx/>
              <a:buSzTx/>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Another illustration of power-lar transformations.</a:t>
            </a:r>
            <a:endParaRPr lang="zh-CN" altLang="en-US" dirty="0"/>
          </a:p>
        </p:txBody>
      </p:sp>
      <p:sp>
        <p:nvSpPr>
          <p:cNvPr id="8" name="标题 2"/>
          <p:cNvSpPr>
            <a:spLocks noGrp="1"/>
          </p:cNvSpPr>
          <p:nvPr>
            <p:ph type="title"/>
          </p:nvPr>
        </p:nvSpPr>
        <p:spPr/>
        <p:txBody>
          <a:bodyPr/>
          <a:lstStyle/>
          <a:p>
            <a:r>
              <a:rPr lang="en-US" altLang="zh-CN" dirty="0">
                <a:solidFill>
                  <a:srgbClr val="002060"/>
                </a:solidFill>
                <a:latin typeface="Arial" panose="020B0604020202020204" pitchFamily="34" charset="0"/>
                <a:cs typeface="Arial" panose="020B0604020202020204" pitchFamily="34" charset="0"/>
              </a:rPr>
              <a:t>3.2.3 Power-Law (Gamma) </a:t>
            </a:r>
            <a:r>
              <a:rPr lang="en-US" altLang="zh-CN" dirty="0" smtClean="0">
                <a:solidFill>
                  <a:srgbClr val="002060"/>
                </a:solidFill>
                <a:latin typeface="Arial" panose="020B0604020202020204" pitchFamily="34" charset="0"/>
                <a:cs typeface="Arial" panose="020B0604020202020204" pitchFamily="34" charset="0"/>
              </a:rPr>
              <a:t>Transformation</a:t>
            </a:r>
            <a:endParaRPr lang="en-US" dirty="0">
              <a:solidFill>
                <a:srgbClr val="002060"/>
              </a:solidFill>
            </a:endParaRPr>
          </a:p>
        </p:txBody>
      </p:sp>
      <mc:AlternateContent xmlns:mc="http://schemas.openxmlformats.org/markup-compatibility/2006">
        <mc:Choice xmlns:a14="http://schemas.microsoft.com/office/drawing/2010/main" xmlns="" Requires="a14">
          <p:sp>
            <p:nvSpPr>
              <p:cNvPr id="6" name="内容占位符 1"/>
              <p:cNvSpPr txBox="1">
                <a:spLocks/>
              </p:cNvSpPr>
              <p:nvPr/>
            </p:nvSpPr>
            <p:spPr>
              <a:xfrm>
                <a:off x="546233" y="3448512"/>
                <a:ext cx="3075740" cy="290478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3.9</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(a)Aerial image.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(b)-(d)Results of applying the transformation in Eq.(3.2-3) with </a:t>
                </a:r>
                <a14:m>
                  <m:oMath xmlns:m="http://schemas.openxmlformats.org/officeDocument/2006/math">
                    <m:r>
                      <a:rPr lang="en-US" altLang="zh-CN" i="1">
                        <a:solidFill>
                          <a:srgbClr val="002060"/>
                        </a:solidFill>
                        <a:latin typeface="Cambria Math" panose="02040503050406030204" pitchFamily="18" charset="0"/>
                        <a:cs typeface="Arial" panose="020B0604020202020204" pitchFamily="34" charset="0"/>
                      </a:rPr>
                      <m:t>𝑐</m:t>
                    </m:r>
                    <m:r>
                      <a:rPr lang="en-US" altLang="zh-CN" i="1">
                        <a:solidFill>
                          <a:srgbClr val="002060"/>
                        </a:solidFill>
                        <a:latin typeface="Cambria Math" panose="02040503050406030204" pitchFamily="18" charset="0"/>
                        <a:cs typeface="Arial" panose="020B0604020202020204" pitchFamily="34" charset="0"/>
                      </a:rPr>
                      <m:t>=1</m:t>
                    </m:r>
                  </m:oMath>
                </a14:m>
                <a:r>
                  <a:rPr lang="en-US" altLang="zh-CN" dirty="0" smtClean="0">
                    <a:solidFill>
                      <a:srgbClr val="002060"/>
                    </a:solidFill>
                    <a:latin typeface="Arial" panose="020B0604020202020204" pitchFamily="34" charset="0"/>
                    <a:cs typeface="Arial" panose="020B0604020202020204" pitchFamily="34" charset="0"/>
                  </a:rPr>
                  <a:t> and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𝛾</m:t>
                    </m:r>
                    <m:r>
                      <a:rPr lang="en-US" altLang="zh-CN" b="0" i="1" smtClean="0">
                        <a:solidFill>
                          <a:srgbClr val="002060"/>
                        </a:solidFill>
                        <a:latin typeface="Cambria Math" panose="02040503050406030204" pitchFamily="18" charset="0"/>
                        <a:cs typeface="Arial" panose="020B0604020202020204" pitchFamily="34" charset="0"/>
                      </a:rPr>
                      <m:t>=3.0, 4.0</m:t>
                    </m:r>
                    <m:r>
                      <a:rPr lang="en-US" altLang="zh-CN" b="0" i="0" smtClean="0">
                        <a:solidFill>
                          <a:srgbClr val="002060"/>
                        </a:solidFill>
                        <a:latin typeface="Cambria Math" panose="02040503050406030204" pitchFamily="18" charset="0"/>
                        <a:cs typeface="Arial" panose="020B0604020202020204" pitchFamily="34" charset="0"/>
                      </a:rPr>
                      <m:t> </m:t>
                    </m:r>
                    <m:r>
                      <m:rPr>
                        <m:sty m:val="p"/>
                      </m:rPr>
                      <a:rPr lang="en-US" altLang="zh-CN" b="0" i="0" smtClean="0">
                        <a:solidFill>
                          <a:srgbClr val="002060"/>
                        </a:solidFill>
                        <a:latin typeface="Cambria Math" panose="02040503050406030204" pitchFamily="18" charset="0"/>
                        <a:cs typeface="Arial" panose="020B0604020202020204" pitchFamily="34" charset="0"/>
                      </a:rPr>
                      <m:t>and</m:t>
                    </m:r>
                    <m:r>
                      <a:rPr lang="en-US" altLang="zh-CN" b="0" i="0" smtClean="0">
                        <a:solidFill>
                          <a:srgbClr val="002060"/>
                        </a:solidFill>
                        <a:latin typeface="Cambria Math" panose="02040503050406030204" pitchFamily="18" charset="0"/>
                        <a:cs typeface="Arial" panose="020B0604020202020204" pitchFamily="34" charset="0"/>
                      </a:rPr>
                      <m:t> 5.0</m:t>
                    </m:r>
                  </m:oMath>
                </a14:m>
                <a:r>
                  <a:rPr lang="en-US" altLang="zh-CN" dirty="0" smtClean="0">
                    <a:solidFill>
                      <a:srgbClr val="002060"/>
                    </a:solidFill>
                    <a:latin typeface="Arial" panose="020B0604020202020204" pitchFamily="34" charset="0"/>
                    <a:cs typeface="Arial" panose="020B0604020202020204" pitchFamily="34" charset="0"/>
                  </a:rPr>
                  <a:t>, respectively.</a:t>
                </a:r>
                <a:endParaRPr lang="en-US" altLang="zh-CN" dirty="0">
                  <a:solidFill>
                    <a:srgbClr val="000066"/>
                  </a:solidFill>
                  <a:latin typeface="Arial" panose="020B0604020202020204" pitchFamily="34" charset="0"/>
                  <a:cs typeface="Arial" panose="020B0604020202020204" pitchFamily="34" charset="0"/>
                </a:endParaRPr>
              </a:p>
            </p:txBody>
          </p:sp>
        </mc:Choice>
        <mc:Fallback>
          <p:sp>
            <p:nvSpPr>
              <p:cNvPr id="6" name="内容占位符 1"/>
              <p:cNvSpPr txBox="1">
                <a:spLocks noRot="1" noChangeAspect="1" noMove="1" noResize="1" noEditPoints="1" noAdjustHandles="1" noChangeArrowheads="1" noChangeShapeType="1" noTextEdit="1"/>
              </p:cNvSpPr>
              <p:nvPr/>
            </p:nvSpPr>
            <p:spPr>
              <a:xfrm>
                <a:off x="546233" y="3448512"/>
                <a:ext cx="3075740" cy="2904787"/>
              </a:xfrm>
              <a:prstGeom prst="rect">
                <a:avLst/>
              </a:prstGeom>
              <a:blipFill>
                <a:blip r:embed="rId2"/>
                <a:stretch>
                  <a:fillRect l="-2183" t="-1050" r="-2976" b="-1681"/>
                </a:stretch>
              </a:blipFill>
            </p:spPr>
            <p:txBody>
              <a:bodyPr/>
              <a:lstStyle/>
              <a:p>
                <a:r>
                  <a:rPr lang="zh-CN" altLang="en-US">
                    <a:noFill/>
                  </a:rPr>
                  <a:t> </a:t>
                </a:r>
              </a:p>
            </p:txBody>
          </p:sp>
        </mc:Fallback>
      </mc:AlternateContent>
      <p:pic>
        <p:nvPicPr>
          <p:cNvPr id="9" name="Picture 4"/>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9724"/>
          <a:stretch/>
        </p:blipFill>
        <p:spPr bwMode="auto">
          <a:xfrm>
            <a:off x="3805326" y="1640237"/>
            <a:ext cx="5060861" cy="5054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894142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494024" y="629393"/>
            <a:ext cx="8372163" cy="919068"/>
          </a:xfrm>
        </p:spPr>
        <p:txBody>
          <a:bodyPr/>
          <a:lstStyle/>
          <a:p>
            <a:r>
              <a:rPr lang="en-US" altLang="zh-CN" dirty="0" smtClean="0">
                <a:solidFill>
                  <a:srgbClr val="002060"/>
                </a:solidFill>
                <a:latin typeface="Arial" panose="020B0604020202020204" pitchFamily="34" charset="0"/>
                <a:cs typeface="Arial" panose="020B0604020202020204" pitchFamily="34" charset="0"/>
              </a:rPr>
              <a:t>3.2.4 Piecewise-Linear Transformation Functions</a:t>
            </a:r>
            <a:endParaRPr lang="en-US" dirty="0">
              <a:solidFill>
                <a:srgbClr val="002060"/>
              </a:solidFill>
            </a:endParaRPr>
          </a:p>
        </p:txBody>
      </p:sp>
      <p:sp>
        <p:nvSpPr>
          <p:cNvPr id="6" name="内容占位符 1"/>
          <p:cNvSpPr txBox="1">
            <a:spLocks/>
          </p:cNvSpPr>
          <p:nvPr/>
        </p:nvSpPr>
        <p:spPr>
          <a:xfrm>
            <a:off x="546233" y="1548460"/>
            <a:ext cx="3075740" cy="480483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3.10</a:t>
            </a:r>
            <a:r>
              <a:rPr lang="en-US" altLang="zh-CN" dirty="0">
                <a:solidFill>
                  <a:srgbClr val="002060"/>
                </a:solidFill>
                <a:latin typeface="Arial" panose="020B0604020202020204" pitchFamily="34" charset="0"/>
                <a:cs typeface="Arial" panose="020B0604020202020204" pitchFamily="34" charset="0"/>
              </a:rPr>
              <a:t> </a:t>
            </a:r>
            <a:r>
              <a:rPr lang="en-US" altLang="zh-CN" dirty="0" smtClean="0">
                <a:solidFill>
                  <a:srgbClr val="002060"/>
                </a:solidFill>
                <a:latin typeface="Arial" panose="020B0604020202020204" pitchFamily="34" charset="0"/>
                <a:cs typeface="Arial" panose="020B0604020202020204" pitchFamily="34" charset="0"/>
              </a:rPr>
              <a:t>Contrast stretching.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Form of transformation function. (b) A low-contrast image. (c) Result of contrast stretching.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Result of </a:t>
            </a:r>
            <a:r>
              <a:rPr lang="en-US" altLang="zh-CN" dirty="0" err="1" smtClean="0">
                <a:solidFill>
                  <a:srgbClr val="002060"/>
                </a:solidFill>
                <a:latin typeface="Arial" panose="020B0604020202020204" pitchFamily="34" charset="0"/>
                <a:cs typeface="Arial" panose="020B0604020202020204" pitchFamily="34" charset="0"/>
              </a:rPr>
              <a:t>thresholding</a:t>
            </a:r>
            <a:r>
              <a:rPr lang="en-US" altLang="zh-CN" dirty="0" smtClean="0">
                <a:solidFill>
                  <a:srgbClr val="002060"/>
                </a:solidFill>
                <a:latin typeface="Arial" panose="020B0604020202020204" pitchFamily="34" charset="0"/>
                <a:cs typeface="Arial" panose="020B0604020202020204" pitchFamily="34" charset="0"/>
              </a:rPr>
              <a:t>.</a:t>
            </a:r>
            <a:endParaRPr lang="en-US" altLang="zh-CN" dirty="0">
              <a:solidFill>
                <a:srgbClr val="000066"/>
              </a:solidFill>
              <a:latin typeface="Arial" panose="020B0604020202020204" pitchFamily="34" charset="0"/>
              <a:cs typeface="Arial" panose="020B0604020202020204" pitchFamily="34" charset="0"/>
            </a:endParaRPr>
          </a:p>
        </p:txBody>
      </p:sp>
      <p:sp>
        <p:nvSpPr>
          <p:cNvPr id="10" name="内容占位符 1"/>
          <p:cNvSpPr>
            <a:spLocks noGrp="1"/>
          </p:cNvSpPr>
          <p:nvPr>
            <p:ph sz="quarter" idx="10"/>
          </p:nvPr>
        </p:nvSpPr>
        <p:spPr>
          <a:xfrm>
            <a:off x="1054520" y="4999512"/>
            <a:ext cx="1688680" cy="1033153"/>
          </a:xfrm>
        </p:spPr>
        <p:txBody>
          <a:bodyPr>
            <a:normAutofit/>
          </a:bodyPr>
          <a:lstStyle/>
          <a:p>
            <a:pPr marL="0" lvl="0" indent="0">
              <a:lnSpc>
                <a:spcPct val="100000"/>
              </a:lnSpc>
              <a:spcBef>
                <a:spcPts val="0"/>
              </a:spcBef>
              <a:buClrTx/>
              <a:buSzTx/>
              <a:buNone/>
            </a:pPr>
            <a:r>
              <a:rPr lang="en-US" altLang="zh-CN" sz="2400" dirty="0" smtClean="0">
                <a:solidFill>
                  <a:srgbClr val="000066"/>
                </a:solidFill>
                <a:latin typeface="Arial" panose="020B0604020202020204" pitchFamily="34" charset="0"/>
                <a:cs typeface="Arial" panose="020B0604020202020204" pitchFamily="34" charset="0"/>
              </a:rPr>
              <a:t>Contrast Stretching</a:t>
            </a:r>
            <a:endParaRPr lang="zh-CN" altLang="en-US" sz="2400" dirty="0"/>
          </a:p>
        </p:txBody>
      </p:sp>
      <p:cxnSp>
        <p:nvCxnSpPr>
          <p:cNvPr id="5" name="直接箭头连接符 4"/>
          <p:cNvCxnSpPr/>
          <p:nvPr/>
        </p:nvCxnSpPr>
        <p:spPr>
          <a:xfrm>
            <a:off x="2517569" y="5355771"/>
            <a:ext cx="1156613" cy="344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74182" y="1609025"/>
            <a:ext cx="5192005" cy="51494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14382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494024" y="629393"/>
            <a:ext cx="8372163" cy="919068"/>
          </a:xfrm>
        </p:spPr>
        <p:txBody>
          <a:bodyPr/>
          <a:lstStyle/>
          <a:p>
            <a:r>
              <a:rPr lang="en-US" altLang="zh-CN" dirty="0" smtClean="0">
                <a:solidFill>
                  <a:srgbClr val="002060"/>
                </a:solidFill>
                <a:latin typeface="Arial" panose="020B0604020202020204" pitchFamily="34" charset="0"/>
                <a:cs typeface="Arial" panose="020B0604020202020204" pitchFamily="34" charset="0"/>
              </a:rPr>
              <a:t>3.2.4 Piecewise-Linear Transformation Functions</a:t>
            </a:r>
            <a:endParaRPr lang="en-US" dirty="0">
              <a:solidFill>
                <a:srgbClr val="002060"/>
              </a:solidFill>
            </a:endParaRPr>
          </a:p>
        </p:txBody>
      </p:sp>
      <p:sp>
        <p:nvSpPr>
          <p:cNvPr id="10" name="内容占位符 1"/>
          <p:cNvSpPr>
            <a:spLocks noGrp="1"/>
          </p:cNvSpPr>
          <p:nvPr>
            <p:ph sz="quarter" idx="10"/>
          </p:nvPr>
        </p:nvSpPr>
        <p:spPr>
          <a:xfrm>
            <a:off x="494024" y="1695805"/>
            <a:ext cx="4218127" cy="1353787"/>
          </a:xfrm>
        </p:spPr>
        <p:txBody>
          <a:bodyPr>
            <a:normAutofit/>
          </a:bodyPr>
          <a:lstStyle/>
          <a:p>
            <a:pPr marL="0" lvl="0" indent="0">
              <a:lnSpc>
                <a:spcPct val="100000"/>
              </a:lnSpc>
              <a:spcBef>
                <a:spcPts val="0"/>
              </a:spcBef>
              <a:buClrTx/>
              <a:buSzTx/>
              <a:buNone/>
            </a:pPr>
            <a:r>
              <a:rPr lang="en-US" altLang="zh-CN" sz="3200" dirty="0" smtClean="0">
                <a:solidFill>
                  <a:srgbClr val="000066"/>
                </a:solidFill>
                <a:latin typeface="Arial" panose="020B0604020202020204" pitchFamily="34" charset="0"/>
                <a:cs typeface="Arial" panose="020B0604020202020204" pitchFamily="34" charset="0"/>
              </a:rPr>
              <a:t>Gray-level slicing</a:t>
            </a:r>
            <a:endParaRPr lang="zh-CN" altLang="en-US" sz="32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0792"/>
          <a:stretch/>
        </p:blipFill>
        <p:spPr bwMode="auto">
          <a:xfrm>
            <a:off x="3683256" y="2793208"/>
            <a:ext cx="5182931" cy="22419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6" name="内容占位符 1"/>
              <p:cNvSpPr txBox="1">
                <a:spLocks/>
              </p:cNvSpPr>
              <p:nvPr/>
            </p:nvSpPr>
            <p:spPr>
              <a:xfrm>
                <a:off x="546233" y="2372699"/>
                <a:ext cx="3289497" cy="405185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3.11</a:t>
                </a:r>
                <a:r>
                  <a:rPr lang="en-US" altLang="zh-CN" dirty="0" smtClean="0">
                    <a:solidFill>
                      <a:srgbClr val="002060"/>
                    </a:solidFill>
                    <a:latin typeface="Arial" panose="020B0604020202020204" pitchFamily="34" charset="0"/>
                    <a:cs typeface="Arial" panose="020B0604020202020204" pitchFamily="34" charset="0"/>
                  </a:rPr>
                  <a:t> (a) This transformation highlights intensity range </a:t>
                </a:r>
                <a14:m>
                  <m:oMath xmlns:m="http://schemas.openxmlformats.org/officeDocument/2006/math">
                    <m:d>
                      <m:dPr>
                        <m:begChr m:val="["/>
                        <m:endChr m:val="]"/>
                        <m:ctrlPr>
                          <a:rPr lang="en-US" altLang="zh-CN" b="0" i="1" smtClean="0">
                            <a:solidFill>
                              <a:srgbClr val="002060"/>
                            </a:solidFill>
                            <a:latin typeface="Cambria Math" panose="02040503050406030204" pitchFamily="18" charset="0"/>
                            <a:cs typeface="Arial" panose="020B0604020202020204" pitchFamily="34" charset="0"/>
                          </a:rPr>
                        </m:ctrlPr>
                      </m:dPr>
                      <m:e>
                        <m:r>
                          <a:rPr lang="en-US" altLang="zh-CN" b="0" i="1" smtClean="0">
                            <a:solidFill>
                              <a:srgbClr val="002060"/>
                            </a:solidFill>
                            <a:latin typeface="Cambria Math" panose="02040503050406030204" pitchFamily="18" charset="0"/>
                            <a:cs typeface="Arial" panose="020B0604020202020204" pitchFamily="34" charset="0"/>
                          </a:rPr>
                          <m:t>𝐴</m:t>
                        </m:r>
                        <m:r>
                          <a:rPr lang="en-US" altLang="zh-CN" b="0" i="1" smtClean="0">
                            <a:solidFill>
                              <a:srgbClr val="002060"/>
                            </a:solidFill>
                            <a:latin typeface="Cambria Math" panose="02040503050406030204" pitchFamily="18" charset="0"/>
                            <a:cs typeface="Arial" panose="020B0604020202020204" pitchFamily="34" charset="0"/>
                          </a:rPr>
                          <m:t>, </m:t>
                        </m:r>
                        <m:r>
                          <a:rPr lang="en-US" altLang="zh-CN" b="0" i="1" smtClean="0">
                            <a:solidFill>
                              <a:srgbClr val="002060"/>
                            </a:solidFill>
                            <a:latin typeface="Cambria Math" panose="02040503050406030204" pitchFamily="18" charset="0"/>
                            <a:cs typeface="Arial" panose="020B0604020202020204" pitchFamily="34" charset="0"/>
                          </a:rPr>
                          <m:t>𝐵</m:t>
                        </m:r>
                      </m:e>
                    </m:d>
                  </m:oMath>
                </a14:m>
                <a:r>
                  <a:rPr lang="en-US" altLang="zh-CN" dirty="0" smtClean="0">
                    <a:solidFill>
                      <a:srgbClr val="002060"/>
                    </a:solidFill>
                    <a:latin typeface="Arial" panose="020B0604020202020204" pitchFamily="34" charset="0"/>
                    <a:cs typeface="Arial" panose="020B0604020202020204" pitchFamily="34" charset="0"/>
                  </a:rPr>
                  <a:t> and reduces all other intensities to a lower level. (b) </a:t>
                </a:r>
                <a:r>
                  <a:rPr lang="en-US" altLang="zh-CN" dirty="0">
                    <a:solidFill>
                      <a:srgbClr val="002060"/>
                    </a:solidFill>
                    <a:latin typeface="Arial" panose="020B0604020202020204" pitchFamily="34" charset="0"/>
                    <a:cs typeface="Arial" panose="020B0604020202020204" pitchFamily="34" charset="0"/>
                  </a:rPr>
                  <a:t>This transformation highlights range </a:t>
                </a:r>
                <a14:m>
                  <m:oMath xmlns:m="http://schemas.openxmlformats.org/officeDocument/2006/math">
                    <m:d>
                      <m:dPr>
                        <m:begChr m:val="["/>
                        <m:endChr m:val="]"/>
                        <m:ctrlPr>
                          <a:rPr lang="en-US" altLang="zh-CN" i="1">
                            <a:solidFill>
                              <a:srgbClr val="002060"/>
                            </a:solidFill>
                            <a:latin typeface="Cambria Math" panose="02040503050406030204" pitchFamily="18" charset="0"/>
                            <a:cs typeface="Arial" panose="020B0604020202020204" pitchFamily="34" charset="0"/>
                          </a:rPr>
                        </m:ctrlPr>
                      </m:dPr>
                      <m:e>
                        <m:r>
                          <a:rPr lang="en-US" altLang="zh-CN" i="1">
                            <a:solidFill>
                              <a:srgbClr val="002060"/>
                            </a:solidFill>
                            <a:latin typeface="Cambria Math" panose="02040503050406030204" pitchFamily="18" charset="0"/>
                            <a:cs typeface="Arial" panose="020B0604020202020204" pitchFamily="34" charset="0"/>
                          </a:rPr>
                          <m:t>𝐴</m:t>
                        </m:r>
                        <m:r>
                          <a:rPr lang="en-US" altLang="zh-CN" i="1">
                            <a:solidFill>
                              <a:srgbClr val="002060"/>
                            </a:solidFill>
                            <a:latin typeface="Cambria Math" panose="02040503050406030204" pitchFamily="18" charset="0"/>
                            <a:cs typeface="Arial" panose="020B0604020202020204" pitchFamily="34" charset="0"/>
                          </a:rPr>
                          <m:t>, </m:t>
                        </m:r>
                        <m:r>
                          <a:rPr lang="en-US" altLang="zh-CN" i="1">
                            <a:solidFill>
                              <a:srgbClr val="002060"/>
                            </a:solidFill>
                            <a:latin typeface="Cambria Math" panose="02040503050406030204" pitchFamily="18" charset="0"/>
                            <a:cs typeface="Arial" panose="020B0604020202020204" pitchFamily="34" charset="0"/>
                          </a:rPr>
                          <m:t>𝐵</m:t>
                        </m:r>
                      </m:e>
                    </m:d>
                  </m:oMath>
                </a14:m>
                <a:r>
                  <a:rPr lang="en-US" altLang="zh-CN" dirty="0">
                    <a:solidFill>
                      <a:srgbClr val="002060"/>
                    </a:solidFill>
                    <a:latin typeface="Arial" panose="020B0604020202020204" pitchFamily="34" charset="0"/>
                    <a:cs typeface="Arial" panose="020B0604020202020204" pitchFamily="34" charset="0"/>
                  </a:rPr>
                  <a:t/>
                </a:r>
                <a:r>
                  <a:rPr lang="en-US" altLang="zh-CN" dirty="0" smtClean="0">
                    <a:solidFill>
                      <a:srgbClr val="002060"/>
                    </a:solidFill>
                    <a:latin typeface="Arial" panose="020B0604020202020204" pitchFamily="34" charset="0"/>
                    <a:cs typeface="Arial" panose="020B0604020202020204" pitchFamily="34" charset="0"/>
                  </a:rPr>
                  <a:t>but preserves all other intensity levels. </a:t>
                </a:r>
                <a:endParaRPr lang="en-US" altLang="zh-CN" dirty="0">
                  <a:solidFill>
                    <a:srgbClr val="000066"/>
                  </a:solidFill>
                  <a:latin typeface="Arial" panose="020B0604020202020204" pitchFamily="34" charset="0"/>
                  <a:cs typeface="Arial" panose="020B0604020202020204" pitchFamily="34" charset="0"/>
                </a:endParaRPr>
              </a:p>
            </p:txBody>
          </p:sp>
        </mc:Choice>
        <mc:Fallback>
          <p:sp>
            <p:nvSpPr>
              <p:cNvPr id="6" name="内容占位符 1"/>
              <p:cNvSpPr txBox="1">
                <a:spLocks noRot="1" noChangeAspect="1" noMove="1" noResize="1" noEditPoints="1" noAdjustHandles="1" noChangeArrowheads="1" noChangeShapeType="1" noTextEdit="1"/>
              </p:cNvSpPr>
              <p:nvPr/>
            </p:nvSpPr>
            <p:spPr>
              <a:xfrm>
                <a:off x="546233" y="2372699"/>
                <a:ext cx="3289497" cy="4051851"/>
              </a:xfrm>
              <a:prstGeom prst="rect">
                <a:avLst/>
              </a:prstGeom>
              <a:blipFill>
                <a:blip r:embed="rId3"/>
                <a:stretch>
                  <a:fillRect l="-2041" t="-602" r="-3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25810334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494024" y="629393"/>
            <a:ext cx="8372163" cy="919068"/>
          </a:xfrm>
        </p:spPr>
        <p:txBody>
          <a:bodyPr/>
          <a:lstStyle/>
          <a:p>
            <a:r>
              <a:rPr lang="en-US" altLang="zh-CN" dirty="0" smtClean="0">
                <a:solidFill>
                  <a:srgbClr val="002060"/>
                </a:solidFill>
                <a:latin typeface="Arial" panose="020B0604020202020204" pitchFamily="34" charset="0"/>
                <a:cs typeface="Arial" panose="020B0604020202020204" pitchFamily="34" charset="0"/>
              </a:rPr>
              <a:t>3.2.4 Piecewise-Linear Transformation Functions</a:t>
            </a:r>
            <a:endParaRPr lang="en-US" dirty="0">
              <a:solidFill>
                <a:srgbClr val="002060"/>
              </a:solidFill>
            </a:endParaRPr>
          </a:p>
        </p:txBody>
      </p:sp>
      <p:sp>
        <p:nvSpPr>
          <p:cNvPr id="6" name="内容占位符 1"/>
          <p:cNvSpPr txBox="1">
            <a:spLocks/>
          </p:cNvSpPr>
          <p:nvPr/>
        </p:nvSpPr>
        <p:spPr>
          <a:xfrm>
            <a:off x="494024" y="4488873"/>
            <a:ext cx="8165437" cy="187630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3.12</a:t>
            </a:r>
            <a:r>
              <a:rPr lang="en-US" altLang="zh-CN" dirty="0" smtClean="0">
                <a:solidFill>
                  <a:srgbClr val="002060"/>
                </a:solidFill>
                <a:latin typeface="Arial" panose="020B0604020202020204" pitchFamily="34" charset="0"/>
                <a:cs typeface="Arial" panose="020B0604020202020204" pitchFamily="34" charset="0"/>
              </a:rPr>
              <a:t> (a) Aortic angiogram. (b) Result of using a slicing transformation of the type illustrated in Fig. 3.11(a), with the range of intensities of interest selected in the upper end of the gray scale. (c) Result of using the transformation in Fig. 3.11(b), with the selected area set to black, so that grays in the area of the blood vessels and kidneys were preserved.</a:t>
            </a:r>
            <a:endParaRPr lang="en-US" altLang="zh-CN" dirty="0">
              <a:solidFill>
                <a:srgbClr val="000066"/>
              </a:solidFill>
              <a:latin typeface="Arial" panose="020B0604020202020204" pitchFamily="34" charset="0"/>
              <a:cs typeface="Arial" panose="020B0604020202020204" pitchFamily="34" charset="0"/>
            </a:endParaRP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32079"/>
          <a:stretch/>
        </p:blipFill>
        <p:spPr bwMode="auto">
          <a:xfrm>
            <a:off x="494024" y="1584086"/>
            <a:ext cx="7913706" cy="29968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01629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494024" y="629393"/>
            <a:ext cx="8372163" cy="919068"/>
          </a:xfrm>
        </p:spPr>
        <p:txBody>
          <a:bodyPr/>
          <a:lstStyle/>
          <a:p>
            <a:r>
              <a:rPr lang="en-US" altLang="zh-CN" dirty="0" smtClean="0">
                <a:solidFill>
                  <a:srgbClr val="002060"/>
                </a:solidFill>
                <a:latin typeface="Arial" panose="020B0604020202020204" pitchFamily="34" charset="0"/>
                <a:cs typeface="Arial" panose="020B0604020202020204" pitchFamily="34" charset="0"/>
              </a:rPr>
              <a:t>3.2.4 Piecewise-Linear Transformation Functions</a:t>
            </a:r>
            <a:endParaRPr lang="en-US" dirty="0">
              <a:solidFill>
                <a:srgbClr val="002060"/>
              </a:solidFill>
            </a:endParaRPr>
          </a:p>
        </p:txBody>
      </p:sp>
      <p:sp>
        <p:nvSpPr>
          <p:cNvPr id="10" name="内容占位符 1"/>
          <p:cNvSpPr>
            <a:spLocks noGrp="1"/>
          </p:cNvSpPr>
          <p:nvPr>
            <p:ph sz="quarter" idx="10"/>
          </p:nvPr>
        </p:nvSpPr>
        <p:spPr>
          <a:xfrm>
            <a:off x="494024" y="1782783"/>
            <a:ext cx="4966272" cy="805313"/>
          </a:xfrm>
        </p:spPr>
        <p:txBody>
          <a:bodyPr>
            <a:normAutofit/>
          </a:bodyPr>
          <a:lstStyle/>
          <a:p>
            <a:pPr marL="0" lvl="0" indent="0">
              <a:lnSpc>
                <a:spcPct val="100000"/>
              </a:lnSpc>
              <a:spcBef>
                <a:spcPts val="0"/>
              </a:spcBef>
              <a:buClrTx/>
              <a:buSzTx/>
              <a:buNone/>
            </a:pPr>
            <a:r>
              <a:rPr lang="en-US" altLang="zh-CN" sz="3200" dirty="0" smtClean="0">
                <a:solidFill>
                  <a:srgbClr val="000066"/>
                </a:solidFill>
                <a:latin typeface="Arial" panose="020B0604020202020204" pitchFamily="34" charset="0"/>
                <a:cs typeface="Arial" panose="020B0604020202020204" pitchFamily="34" charset="0"/>
              </a:rPr>
              <a:t>Bit-plane slicing</a:t>
            </a:r>
            <a:endParaRPr lang="zh-CN" altLang="en-US" sz="3200" dirty="0"/>
          </a:p>
        </p:txBody>
      </p:sp>
      <p:sp>
        <p:nvSpPr>
          <p:cNvPr id="6" name="内容占位符 1"/>
          <p:cNvSpPr txBox="1">
            <a:spLocks/>
          </p:cNvSpPr>
          <p:nvPr/>
        </p:nvSpPr>
        <p:spPr>
          <a:xfrm>
            <a:off x="664985" y="5637594"/>
            <a:ext cx="7338983" cy="70383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3.13</a:t>
            </a:r>
            <a:r>
              <a:rPr lang="en-US" altLang="zh-CN" dirty="0" smtClean="0">
                <a:solidFill>
                  <a:srgbClr val="002060"/>
                </a:solidFill>
                <a:latin typeface="Arial" panose="020B0604020202020204" pitchFamily="34" charset="0"/>
                <a:cs typeface="Arial" panose="020B0604020202020204" pitchFamily="34" charset="0"/>
              </a:rPr>
              <a:t> Bit-plane representation of an 8-bit image.</a:t>
            </a:r>
            <a:endParaRPr lang="en-US" altLang="zh-CN" dirty="0">
              <a:solidFill>
                <a:srgbClr val="000066"/>
              </a:solidFill>
              <a:latin typeface="Arial" panose="020B0604020202020204" pitchFamily="34" charset="0"/>
              <a:cs typeface="Arial" panose="020B0604020202020204" pitchFamily="34" charset="0"/>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4985" y="2457470"/>
            <a:ext cx="7921521" cy="3076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409025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494024" y="629393"/>
            <a:ext cx="8372163" cy="919068"/>
          </a:xfrm>
        </p:spPr>
        <p:txBody>
          <a:bodyPr/>
          <a:lstStyle/>
          <a:p>
            <a:r>
              <a:rPr lang="en-US" altLang="zh-CN" dirty="0" smtClean="0">
                <a:solidFill>
                  <a:srgbClr val="002060"/>
                </a:solidFill>
                <a:latin typeface="Arial" panose="020B0604020202020204" pitchFamily="34" charset="0"/>
                <a:cs typeface="Arial" panose="020B0604020202020204" pitchFamily="34" charset="0"/>
              </a:rPr>
              <a:t>3.2.4 Piecewise-Linear Transformation Functions</a:t>
            </a:r>
            <a:endParaRPr lang="en-US" dirty="0">
              <a:solidFill>
                <a:srgbClr val="002060"/>
              </a:solidFill>
            </a:endParaRPr>
          </a:p>
        </p:txBody>
      </p:sp>
      <p:sp>
        <p:nvSpPr>
          <p:cNvPr id="6" name="内容占位符 1"/>
          <p:cNvSpPr txBox="1">
            <a:spLocks/>
          </p:cNvSpPr>
          <p:nvPr/>
        </p:nvSpPr>
        <p:spPr>
          <a:xfrm>
            <a:off x="664985" y="5637594"/>
            <a:ext cx="7813997" cy="70383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3.13(DIP 2</a:t>
            </a:r>
            <a:r>
              <a:rPr lang="en-US" altLang="zh-CN" b="1" baseline="30000" dirty="0" smtClean="0">
                <a:solidFill>
                  <a:srgbClr val="002060"/>
                </a:solidFill>
                <a:latin typeface="Arial" panose="020B0604020202020204" pitchFamily="34" charset="0"/>
                <a:cs typeface="Arial" panose="020B0604020202020204" pitchFamily="34" charset="0"/>
              </a:rPr>
              <a:t>nd</a:t>
            </a:r>
            <a:r>
              <a:rPr lang="en-US" altLang="zh-CN" b="1" dirty="0" smtClean="0">
                <a:solidFill>
                  <a:srgbClr val="002060"/>
                </a:solidFill>
                <a:latin typeface="Arial" panose="020B0604020202020204" pitchFamily="34" charset="0"/>
                <a:cs typeface="Arial" panose="020B0604020202020204" pitchFamily="34" charset="0"/>
              </a:rPr>
              <a:t> Edition)</a:t>
            </a:r>
            <a:r>
              <a:rPr lang="en-US" altLang="zh-CN" dirty="0" smtClean="0">
                <a:solidFill>
                  <a:srgbClr val="002060"/>
                </a:solidFill>
                <a:latin typeface="Arial" panose="020B0604020202020204" pitchFamily="34" charset="0"/>
                <a:cs typeface="Arial" panose="020B0604020202020204" pitchFamily="34" charset="0"/>
              </a:rPr>
              <a:t> An 8-bit fractal image. (A fractal is an image generated from mathematical expressions)</a:t>
            </a:r>
            <a:endParaRPr lang="en-US" altLang="zh-CN" dirty="0">
              <a:solidFill>
                <a:srgbClr val="000066"/>
              </a:solidFill>
              <a:latin typeface="Arial" panose="020B0604020202020204" pitchFamily="34" charset="0"/>
              <a:cs typeface="Arial" panose="020B0604020202020204" pitchFamily="34" charset="0"/>
            </a:endParaRPr>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12769"/>
          <a:stretch/>
        </p:blipFill>
        <p:spPr bwMode="auto">
          <a:xfrm>
            <a:off x="1349662" y="1908175"/>
            <a:ext cx="5969628" cy="3578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66822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4"/>
          <p:cNvSpPr>
            <a:spLocks noGrp="1"/>
          </p:cNvSpPr>
          <p:nvPr>
            <p:ph sz="quarter" idx="10"/>
          </p:nvPr>
        </p:nvSpPr>
        <p:spPr>
          <a:xfrm>
            <a:off x="1531917" y="2101931"/>
            <a:ext cx="6056415" cy="4558509"/>
          </a:xfrm>
        </p:spPr>
        <p:txBody>
          <a:bodyPr>
            <a:normAutofit/>
          </a:bodyPr>
          <a:lstStyle/>
          <a:p>
            <a:pPr marL="0" indent="0">
              <a:lnSpc>
                <a:spcPct val="123000"/>
              </a:lnSpc>
              <a:spcBef>
                <a:spcPts val="600"/>
              </a:spcBef>
              <a:buClr>
                <a:srgbClr val="002060"/>
              </a:buClr>
              <a:buNone/>
            </a:pPr>
            <a:r>
              <a:rPr lang="en-US" altLang="zh-CN" sz="3200" dirty="0" smtClean="0">
                <a:solidFill>
                  <a:srgbClr val="000066"/>
                </a:solidFill>
                <a:latin typeface="Arial" panose="020B0604020202020204" pitchFamily="34" charset="0"/>
                <a:cs typeface="Arial" panose="020B0604020202020204" pitchFamily="34" charset="0"/>
              </a:rPr>
              <a:t>It makes all the difference whether one sees darkness through the light or brightness through the shadows.</a:t>
            </a:r>
          </a:p>
          <a:p>
            <a:pPr marL="0" indent="0" algn="r">
              <a:lnSpc>
                <a:spcPct val="123000"/>
              </a:lnSpc>
              <a:spcBef>
                <a:spcPts val="600"/>
              </a:spcBef>
              <a:buClr>
                <a:srgbClr val="002060"/>
              </a:buClr>
              <a:buNone/>
            </a:pPr>
            <a:r>
              <a:rPr lang="en-US" altLang="zh-CN" sz="2800" dirty="0" smtClean="0">
                <a:solidFill>
                  <a:srgbClr val="000066"/>
                </a:solidFill>
                <a:latin typeface="Arial" panose="020B0604020202020204" pitchFamily="34" charset="0"/>
                <a:cs typeface="Arial" panose="020B0604020202020204" pitchFamily="34" charset="0"/>
              </a:rPr>
              <a:t>- David Lindsay</a:t>
            </a:r>
            <a:endParaRPr lang="en-US" altLang="zh-CN" sz="2800" dirty="0">
              <a:solidFill>
                <a:srgbClr val="000066"/>
              </a:solidFill>
              <a:latin typeface="Arial" panose="020B0604020202020204" pitchFamily="34" charset="0"/>
              <a:cs typeface="Arial" panose="020B0604020202020204" pitchFamily="34" charset="0"/>
            </a:endParaRPr>
          </a:p>
        </p:txBody>
      </p:sp>
      <p:sp>
        <p:nvSpPr>
          <p:cNvPr id="9" name="标题 2"/>
          <p:cNvSpPr>
            <a:spLocks noGrp="1"/>
          </p:cNvSpPr>
          <p:nvPr>
            <p:ph type="title"/>
          </p:nvPr>
        </p:nvSpPr>
        <p:spPr>
          <a:xfrm>
            <a:off x="494024" y="974277"/>
            <a:ext cx="8372163" cy="574183"/>
          </a:xfrm>
        </p:spPr>
        <p:txBody>
          <a:bodyPr>
            <a:noAutofit/>
          </a:bodyPr>
          <a:lstStyle/>
          <a:p>
            <a:pPr algn="ctr"/>
            <a:endParaRPr lang="zh-CN"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11135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494024" y="629393"/>
            <a:ext cx="8372163" cy="919068"/>
          </a:xfrm>
        </p:spPr>
        <p:txBody>
          <a:bodyPr/>
          <a:lstStyle/>
          <a:p>
            <a:r>
              <a:rPr lang="en-US" altLang="zh-CN" dirty="0" smtClean="0">
                <a:solidFill>
                  <a:srgbClr val="002060"/>
                </a:solidFill>
                <a:latin typeface="Arial" panose="020B0604020202020204" pitchFamily="34" charset="0"/>
                <a:cs typeface="Arial" panose="020B0604020202020204" pitchFamily="34" charset="0"/>
              </a:rPr>
              <a:t>3.2.4 Piecewise-Linear Transformation Functions</a:t>
            </a:r>
            <a:endParaRPr lang="en-US" dirty="0">
              <a:solidFill>
                <a:srgbClr val="002060"/>
              </a:solidFill>
            </a:endParaRPr>
          </a:p>
        </p:txBody>
      </p:sp>
      <p:sp>
        <p:nvSpPr>
          <p:cNvPr id="6" name="内容占位符 1"/>
          <p:cNvSpPr txBox="1">
            <a:spLocks/>
          </p:cNvSpPr>
          <p:nvPr/>
        </p:nvSpPr>
        <p:spPr>
          <a:xfrm>
            <a:off x="380010" y="2906269"/>
            <a:ext cx="3459617" cy="278201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a:t>
            </a:r>
            <a:r>
              <a:rPr lang="en-US" altLang="zh-CN" b="1" dirty="0">
                <a:solidFill>
                  <a:srgbClr val="002060"/>
                </a:solidFill>
                <a:latin typeface="Arial" panose="020B0604020202020204" pitchFamily="34" charset="0"/>
                <a:cs typeface="Arial" panose="020B0604020202020204" pitchFamily="34" charset="0"/>
              </a:rPr>
              <a:t>3.14(DIP 2</a:t>
            </a:r>
            <a:r>
              <a:rPr lang="en-US" altLang="zh-CN" b="1" baseline="30000" dirty="0">
                <a:solidFill>
                  <a:srgbClr val="002060"/>
                </a:solidFill>
                <a:latin typeface="Arial" panose="020B0604020202020204" pitchFamily="34" charset="0"/>
                <a:cs typeface="Arial" panose="020B0604020202020204" pitchFamily="34" charset="0"/>
              </a:rPr>
              <a:t>nd</a:t>
            </a:r>
            <a:r>
              <a:rPr lang="en-US" altLang="zh-CN" b="1" dirty="0">
                <a:solidFill>
                  <a:srgbClr val="002060"/>
                </a:solidFill>
                <a:latin typeface="Arial" panose="020B0604020202020204" pitchFamily="34" charset="0"/>
                <a:cs typeface="Arial" panose="020B0604020202020204" pitchFamily="34" charset="0"/>
              </a:rPr>
              <a:t> Edition)</a:t>
            </a:r>
            <a:r>
              <a:rPr lang="en-US" altLang="zh-CN" dirty="0" smtClean="0">
                <a:solidFill>
                  <a:srgbClr val="002060"/>
                </a:solidFill>
                <a:latin typeface="Arial" panose="020B0604020202020204" pitchFamily="34" charset="0"/>
                <a:cs typeface="Arial" panose="020B0604020202020204" pitchFamily="34" charset="0"/>
              </a:rPr>
              <a:t> The eight bit planes of the image in Fig. 3.13. The number at the bottom, right of each image identifies the bit plane.</a:t>
            </a:r>
            <a:endParaRPr lang="en-US" altLang="zh-CN" dirty="0">
              <a:solidFill>
                <a:srgbClr val="000066"/>
              </a:solidFill>
              <a:latin typeface="Arial" panose="020B0604020202020204" pitchFamily="34" charset="0"/>
              <a:cs typeface="Arial" panose="020B0604020202020204" pitchFamily="34" charset="0"/>
            </a:endParaRPr>
          </a:p>
        </p:txBody>
      </p:sp>
      <p:sp>
        <p:nvSpPr>
          <p:cNvPr id="5" name="内容占位符 1"/>
          <p:cNvSpPr>
            <a:spLocks noGrp="1"/>
          </p:cNvSpPr>
          <p:nvPr>
            <p:ph sz="quarter" idx="10"/>
          </p:nvPr>
        </p:nvSpPr>
        <p:spPr>
          <a:xfrm>
            <a:off x="494024" y="1782783"/>
            <a:ext cx="4966272" cy="805313"/>
          </a:xfrm>
        </p:spPr>
        <p:txBody>
          <a:bodyPr>
            <a:normAutofit/>
          </a:bodyPr>
          <a:lstStyle/>
          <a:p>
            <a:pPr marL="0" lvl="0" indent="0">
              <a:lnSpc>
                <a:spcPct val="100000"/>
              </a:lnSpc>
              <a:spcBef>
                <a:spcPts val="0"/>
              </a:spcBef>
              <a:buClrTx/>
              <a:buSzTx/>
              <a:buNone/>
            </a:pPr>
            <a:r>
              <a:rPr lang="en-US" altLang="zh-CN" sz="3200" dirty="0" smtClean="0">
                <a:solidFill>
                  <a:srgbClr val="000066"/>
                </a:solidFill>
                <a:latin typeface="Arial" panose="020B0604020202020204" pitchFamily="34" charset="0"/>
                <a:cs typeface="Arial" panose="020B0604020202020204" pitchFamily="34" charset="0"/>
              </a:rPr>
              <a:t>8 bit planes</a:t>
            </a:r>
            <a:endParaRPr lang="zh-CN" altLang="en-US" sz="3200" dirty="0"/>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7360"/>
          <a:stretch/>
        </p:blipFill>
        <p:spPr bwMode="auto">
          <a:xfrm>
            <a:off x="3839627" y="1782783"/>
            <a:ext cx="4695825" cy="4561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006906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494024" y="629393"/>
            <a:ext cx="8372163" cy="919068"/>
          </a:xfrm>
        </p:spPr>
        <p:txBody>
          <a:bodyPr/>
          <a:lstStyle/>
          <a:p>
            <a:r>
              <a:rPr lang="en-US" altLang="zh-CN" dirty="0" smtClean="0">
                <a:solidFill>
                  <a:srgbClr val="002060"/>
                </a:solidFill>
                <a:latin typeface="Arial" panose="020B0604020202020204" pitchFamily="34" charset="0"/>
                <a:cs typeface="Arial" panose="020B0604020202020204" pitchFamily="34" charset="0"/>
              </a:rPr>
              <a:t>3.2.4 Piecewise-Linear Transformation Functions</a:t>
            </a:r>
            <a:endParaRPr lang="en-US" dirty="0">
              <a:solidFill>
                <a:srgbClr val="002060"/>
              </a:solidFill>
            </a:endParaRPr>
          </a:p>
        </p:txBody>
      </p:sp>
      <p:sp>
        <p:nvSpPr>
          <p:cNvPr id="6" name="内容占位符 1"/>
          <p:cNvSpPr txBox="1">
            <a:spLocks/>
          </p:cNvSpPr>
          <p:nvPr/>
        </p:nvSpPr>
        <p:spPr>
          <a:xfrm>
            <a:off x="494025" y="4843822"/>
            <a:ext cx="8144902" cy="187761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e f</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g h </a:t>
            </a:r>
            <a:r>
              <a:rPr lang="en-US" altLang="zh-CN" dirty="0" err="1" smtClean="0">
                <a:solidFill>
                  <a:srgbClr val="002060"/>
                </a:solidFill>
                <a:latin typeface="Arial" panose="020B0604020202020204" pitchFamily="34" charset="0"/>
                <a:cs typeface="Arial" panose="020B0604020202020204" pitchFamily="34" charset="0"/>
              </a:rPr>
              <a:t>i</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3.14</a:t>
            </a:r>
            <a:r>
              <a:rPr lang="en-US" altLang="zh-CN" dirty="0" smtClean="0">
                <a:solidFill>
                  <a:srgbClr val="002060"/>
                </a:solidFill>
                <a:latin typeface="Arial" panose="020B0604020202020204" pitchFamily="34" charset="0"/>
                <a:cs typeface="Arial" panose="020B0604020202020204" pitchFamily="34" charset="0"/>
              </a:rPr>
              <a:t> (a) An 8-bit gray-scale image of size 500X1192 pixels. (b) through (</a:t>
            </a:r>
            <a:r>
              <a:rPr lang="en-US" altLang="zh-CN" dirty="0" err="1" smtClean="0">
                <a:solidFill>
                  <a:srgbClr val="002060"/>
                </a:solidFill>
                <a:latin typeface="Arial" panose="020B0604020202020204" pitchFamily="34" charset="0"/>
                <a:cs typeface="Arial" panose="020B0604020202020204" pitchFamily="34" charset="0"/>
              </a:rPr>
              <a:t>i</a:t>
            </a:r>
            <a:r>
              <a:rPr lang="en-US" altLang="zh-CN" dirty="0" smtClean="0">
                <a:solidFill>
                  <a:srgbClr val="002060"/>
                </a:solidFill>
                <a:latin typeface="Arial" panose="020B0604020202020204" pitchFamily="34" charset="0"/>
                <a:cs typeface="Arial" panose="020B0604020202020204" pitchFamily="34" charset="0"/>
              </a:rPr>
              <a:t>) Bit planes 1 through 8, with bit plane 1 corresponding to the least significant bit. Each bit plane is a binary image.</a:t>
            </a:r>
            <a:endParaRPr lang="en-US" altLang="zh-CN" dirty="0">
              <a:solidFill>
                <a:srgbClr val="000066"/>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28013"/>
          <a:stretch/>
        </p:blipFill>
        <p:spPr bwMode="auto">
          <a:xfrm>
            <a:off x="859005" y="1718647"/>
            <a:ext cx="7414942" cy="32162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892825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494024" y="629393"/>
            <a:ext cx="8372163" cy="919068"/>
          </a:xfrm>
        </p:spPr>
        <p:txBody>
          <a:bodyPr/>
          <a:lstStyle/>
          <a:p>
            <a:r>
              <a:rPr lang="en-US" altLang="zh-CN" dirty="0" smtClean="0">
                <a:solidFill>
                  <a:srgbClr val="002060"/>
                </a:solidFill>
                <a:latin typeface="Arial" panose="020B0604020202020204" pitchFamily="34" charset="0"/>
                <a:cs typeface="Arial" panose="020B0604020202020204" pitchFamily="34" charset="0"/>
              </a:rPr>
              <a:t>3.2.4 Piecewise-Linear Transformation Functions</a:t>
            </a:r>
            <a:endParaRPr lang="en-US" dirty="0">
              <a:solidFill>
                <a:srgbClr val="002060"/>
              </a:solidFill>
            </a:endParaRPr>
          </a:p>
        </p:txBody>
      </p:sp>
      <p:sp>
        <p:nvSpPr>
          <p:cNvPr id="6" name="内容占位符 1"/>
          <p:cNvSpPr txBox="1">
            <a:spLocks/>
          </p:cNvSpPr>
          <p:nvPr/>
        </p:nvSpPr>
        <p:spPr>
          <a:xfrm>
            <a:off x="312769" y="3196141"/>
            <a:ext cx="8553418" cy="187761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3.15</a:t>
            </a:r>
            <a:r>
              <a:rPr lang="en-US" altLang="zh-CN" dirty="0" smtClean="0">
                <a:solidFill>
                  <a:srgbClr val="002060"/>
                </a:solidFill>
                <a:latin typeface="Arial" panose="020B0604020202020204" pitchFamily="34" charset="0"/>
                <a:cs typeface="Arial" panose="020B0604020202020204" pitchFamily="34" charset="0"/>
              </a:rPr>
              <a:t> Images reconstructed using (a) bit planes 8 and 7; (b) bit planes 8, 7 and 6; and (c) bit planes 8, 7, 6 and 5. Compare (c) with Fig. 3.14(a).</a:t>
            </a:r>
            <a:endParaRPr lang="en-US" altLang="zh-CN" dirty="0">
              <a:solidFill>
                <a:srgbClr val="000066"/>
              </a:solidFill>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41516"/>
          <a:stretch/>
        </p:blipFill>
        <p:spPr bwMode="auto">
          <a:xfrm>
            <a:off x="312769" y="1952049"/>
            <a:ext cx="8507413" cy="12440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3296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3.3.1 Histogram Equalization</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3.3.2 Histogram Matching (Specification)</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3.3.3 Local Histogram Processing</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3.3.4 Use of Histogram Statistics for Image Enhancement</a:t>
            </a:r>
            <a:endParaRPr lang="en-US" altLang="zh-CN" sz="2400" dirty="0">
              <a:solidFill>
                <a:srgbClr val="002060"/>
              </a:solidFill>
              <a:latin typeface="Arial" panose="020B0604020202020204" pitchFamily="34" charset="0"/>
              <a:cs typeface="Arial" panose="020B0604020202020204" pitchFamily="34" charset="0"/>
            </a:endParaRPr>
          </a:p>
        </p:txBody>
      </p:sp>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 Histogram Processing</a:t>
            </a:r>
            <a:endParaRPr lang="en-US" dirty="0">
              <a:solidFill>
                <a:srgbClr val="002060"/>
              </a:solidFill>
            </a:endParaRPr>
          </a:p>
        </p:txBody>
      </p:sp>
    </p:spTree>
    <p:extLst>
      <p:ext uri="{BB962C8B-B14F-4D97-AF65-F5344CB8AC3E}">
        <p14:creationId xmlns:p14="http://schemas.microsoft.com/office/powerpoint/2010/main" xmlns="" val="55410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内容占位符 1"/>
              <p:cNvSpPr>
                <a:spLocks noGrp="1"/>
              </p:cNvSpPr>
              <p:nvPr>
                <p:ph sz="quarter" idx="10"/>
              </p:nvPr>
            </p:nvSpPr>
            <p:spPr/>
            <p:txBody>
              <a:bodyPr>
                <a:normAutofit/>
              </a:bodyPr>
              <a:lstStyle/>
              <a:p>
                <a:pPr marL="346075" indent="-346075">
                  <a:lnSpc>
                    <a:spcPct val="123000"/>
                  </a:lnSpc>
                  <a:spcBef>
                    <a:spcPts val="600"/>
                  </a:spcBef>
                  <a:buClr>
                    <a:srgbClr val="002060"/>
                  </a:buClr>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The histogram of a digital image with gray levels in the range </a:t>
                </a:r>
                <a14:m>
                  <m:oMath xmlns:m="http://schemas.openxmlformats.org/officeDocument/2006/math">
                    <m:d>
                      <m:dPr>
                        <m:begChr m:val="["/>
                        <m:endChr m:val="]"/>
                        <m:ctrlPr>
                          <a:rPr lang="en-US" altLang="zh-CN" sz="3200" i="1" dirty="0" smtClean="0">
                            <a:solidFill>
                              <a:srgbClr val="000066"/>
                            </a:solidFill>
                            <a:latin typeface="Cambria Math" panose="02040503050406030204" pitchFamily="18" charset="0"/>
                            <a:cs typeface="Arial" panose="020B0604020202020204" pitchFamily="34" charset="0"/>
                          </a:rPr>
                        </m:ctrlPr>
                      </m:dPr>
                      <m:e>
                        <m:r>
                          <a:rPr lang="en-US" altLang="zh-CN" sz="3200" i="1" dirty="0" smtClean="0">
                            <a:solidFill>
                              <a:srgbClr val="000066"/>
                            </a:solidFill>
                            <a:latin typeface="Cambria Math" panose="02040503050406030204" pitchFamily="18" charset="0"/>
                            <a:cs typeface="Arial" panose="020B0604020202020204" pitchFamily="34" charset="0"/>
                          </a:rPr>
                          <m:t>0,</m:t>
                        </m:r>
                        <m:r>
                          <a:rPr lang="en-US" altLang="zh-CN" sz="3200" b="0" i="1" dirty="0" smtClean="0">
                            <a:solidFill>
                              <a:srgbClr val="000066"/>
                            </a:solidFill>
                            <a:latin typeface="Cambria Math" panose="02040503050406030204" pitchFamily="18" charset="0"/>
                            <a:cs typeface="Arial" panose="020B0604020202020204" pitchFamily="34" charset="0"/>
                          </a:rPr>
                          <m:t> </m:t>
                        </m:r>
                        <m:r>
                          <a:rPr lang="en-US" altLang="zh-CN" sz="3200" i="1" dirty="0" smtClean="0">
                            <a:solidFill>
                              <a:srgbClr val="000066"/>
                            </a:solidFill>
                            <a:latin typeface="Cambria Math" panose="02040503050406030204" pitchFamily="18" charset="0"/>
                            <a:cs typeface="Arial" panose="020B0604020202020204" pitchFamily="34" charset="0"/>
                          </a:rPr>
                          <m:t>𝐿</m:t>
                        </m:r>
                        <m:r>
                          <a:rPr lang="en-US" altLang="zh-CN" sz="3200" i="1" dirty="0" smtClean="0">
                            <a:solidFill>
                              <a:srgbClr val="000066"/>
                            </a:solidFill>
                            <a:latin typeface="Cambria Math" panose="02040503050406030204" pitchFamily="18" charset="0"/>
                            <a:cs typeface="Arial" panose="020B0604020202020204" pitchFamily="34" charset="0"/>
                          </a:rPr>
                          <m:t>−1</m:t>
                        </m:r>
                      </m:e>
                    </m:d>
                  </m:oMath>
                </a14:m>
                <a:r>
                  <a:rPr lang="en-US" altLang="zh-CN" sz="3200" dirty="0" smtClean="0">
                    <a:solidFill>
                      <a:srgbClr val="000066"/>
                    </a:solidFill>
                    <a:latin typeface="Arial" panose="020B0604020202020204" pitchFamily="34" charset="0"/>
                    <a:cs typeface="Arial" panose="020B0604020202020204" pitchFamily="34" charset="0"/>
                  </a:rPr>
                  <a:t> is </a:t>
                </a:r>
                <a:r>
                  <a:rPr lang="en-US" altLang="zh-CN" sz="3200" dirty="0">
                    <a:solidFill>
                      <a:srgbClr val="000066"/>
                    </a:solidFill>
                    <a:latin typeface="Arial" panose="020B0604020202020204" pitchFamily="34" charset="0"/>
                    <a:cs typeface="Arial" panose="020B0604020202020204" pitchFamily="34" charset="0"/>
                  </a:rPr>
                  <a:t>a discrete function </a:t>
                </a:r>
                <a14:m>
                  <m:oMath xmlns:m="http://schemas.openxmlformats.org/officeDocument/2006/math">
                    <m:r>
                      <a:rPr lang="en-US" altLang="zh-CN" sz="3200" i="1" dirty="0" smtClean="0">
                        <a:solidFill>
                          <a:srgbClr val="000066"/>
                        </a:solidFill>
                        <a:latin typeface="Cambria Math" panose="02040503050406030204" pitchFamily="18" charset="0"/>
                        <a:cs typeface="Arial" panose="020B0604020202020204" pitchFamily="34" charset="0"/>
                      </a:rPr>
                      <m:t>h</m:t>
                    </m:r>
                    <m:d>
                      <m:dPr>
                        <m:ctrlPr>
                          <a:rPr lang="en-US" altLang="zh-CN" sz="3200" i="1" dirty="0" smtClean="0">
                            <a:solidFill>
                              <a:srgbClr val="000066"/>
                            </a:solidFill>
                            <a:latin typeface="Cambria Math" panose="02040503050406030204" pitchFamily="18" charset="0"/>
                            <a:cs typeface="Arial" panose="020B0604020202020204" pitchFamily="34" charset="0"/>
                          </a:rPr>
                        </m:ctrlPr>
                      </m:dPr>
                      <m:e>
                        <m:sSub>
                          <m:sSubPr>
                            <m:ctrlPr>
                              <a:rPr lang="en-US" altLang="zh-CN" sz="3200" b="0" i="1" dirty="0" smtClean="0">
                                <a:solidFill>
                                  <a:srgbClr val="000066"/>
                                </a:solidFill>
                                <a:latin typeface="Cambria Math" panose="02040503050406030204" pitchFamily="18" charset="0"/>
                                <a:cs typeface="Arial" panose="020B0604020202020204" pitchFamily="34" charset="0"/>
                              </a:rPr>
                            </m:ctrlPr>
                          </m:sSubPr>
                          <m:e>
                            <m:r>
                              <a:rPr lang="en-US" altLang="zh-CN" sz="3200" i="1" dirty="0" err="1">
                                <a:solidFill>
                                  <a:srgbClr val="000066"/>
                                </a:solidFill>
                                <a:latin typeface="Cambria Math" panose="02040503050406030204" pitchFamily="18" charset="0"/>
                                <a:cs typeface="Arial" panose="020B0604020202020204" pitchFamily="34" charset="0"/>
                              </a:rPr>
                              <m:t>𝑟</m:t>
                            </m:r>
                          </m:e>
                          <m:sub>
                            <m:r>
                              <a:rPr lang="en-US" altLang="zh-CN" sz="3200" i="1" dirty="0" err="1">
                                <a:solidFill>
                                  <a:srgbClr val="000066"/>
                                </a:solidFill>
                                <a:latin typeface="Cambria Math" panose="02040503050406030204" pitchFamily="18" charset="0"/>
                                <a:cs typeface="Arial" panose="020B0604020202020204" pitchFamily="34" charset="0"/>
                              </a:rPr>
                              <m:t>𝑘</m:t>
                            </m:r>
                          </m:sub>
                        </m:sSub>
                      </m:e>
                    </m:d>
                    <m:r>
                      <a:rPr lang="en-US" altLang="zh-CN" sz="3200" i="1" dirty="0">
                        <a:solidFill>
                          <a:srgbClr val="000066"/>
                        </a:solidFill>
                        <a:latin typeface="Cambria Math" panose="02040503050406030204" pitchFamily="18" charset="0"/>
                        <a:cs typeface="Arial" panose="020B0604020202020204" pitchFamily="34" charset="0"/>
                      </a:rPr>
                      <m:t>=</m:t>
                    </m:r>
                    <m:sSub>
                      <m:sSubPr>
                        <m:ctrlPr>
                          <a:rPr lang="en-US" altLang="zh-CN" sz="3200" b="0" i="1" dirty="0" smtClean="0">
                            <a:solidFill>
                              <a:srgbClr val="000066"/>
                            </a:solidFill>
                            <a:latin typeface="Cambria Math" panose="02040503050406030204" pitchFamily="18" charset="0"/>
                            <a:cs typeface="Arial" panose="020B0604020202020204" pitchFamily="34" charset="0"/>
                          </a:rPr>
                        </m:ctrlPr>
                      </m:sSubPr>
                      <m:e>
                        <m:r>
                          <a:rPr lang="en-US" altLang="zh-CN" sz="3200" i="1" dirty="0" err="1">
                            <a:solidFill>
                              <a:srgbClr val="000066"/>
                            </a:solidFill>
                            <a:latin typeface="Cambria Math" panose="02040503050406030204" pitchFamily="18" charset="0"/>
                            <a:cs typeface="Arial" panose="020B0604020202020204" pitchFamily="34" charset="0"/>
                          </a:rPr>
                          <m:t>𝑛</m:t>
                        </m:r>
                      </m:e>
                      <m:sub>
                        <m:r>
                          <a:rPr lang="en-US" altLang="zh-CN" sz="3200" b="0" i="1" dirty="0" smtClean="0">
                            <a:solidFill>
                              <a:srgbClr val="000066"/>
                            </a:solidFill>
                            <a:latin typeface="Cambria Math" panose="02040503050406030204" pitchFamily="18" charset="0"/>
                            <a:cs typeface="Arial" panose="020B0604020202020204" pitchFamily="34" charset="0"/>
                          </a:rPr>
                          <m:t>𝑘</m:t>
                        </m:r>
                      </m:sub>
                    </m:sSub>
                  </m:oMath>
                </a14:m>
                <a:r>
                  <a:rPr lang="en-US" altLang="zh-CN" sz="3200" dirty="0" smtClean="0">
                    <a:solidFill>
                      <a:srgbClr val="000066"/>
                    </a:solidFill>
                    <a:latin typeface="Arial" panose="020B0604020202020204" pitchFamily="34" charset="0"/>
                    <a:cs typeface="Arial" panose="020B0604020202020204" pitchFamily="34" charset="0"/>
                  </a:rPr>
                  <a:t>, </a:t>
                </a:r>
                <a:r>
                  <a:rPr lang="en-US" altLang="zh-CN" sz="3200" dirty="0">
                    <a:solidFill>
                      <a:srgbClr val="000066"/>
                    </a:solidFill>
                    <a:latin typeface="Arial" panose="020B0604020202020204" pitchFamily="34" charset="0"/>
                    <a:cs typeface="Arial" panose="020B0604020202020204" pitchFamily="34" charset="0"/>
                  </a:rPr>
                  <a:t>where </a:t>
                </a:r>
                <a14:m>
                  <m:oMath xmlns:m="http://schemas.openxmlformats.org/officeDocument/2006/math">
                    <m:sSub>
                      <m:sSubPr>
                        <m:ctrlPr>
                          <a:rPr lang="en-US" altLang="zh-CN" sz="3200" b="0" i="1" dirty="0" smtClean="0">
                            <a:solidFill>
                              <a:srgbClr val="000066"/>
                            </a:solidFill>
                            <a:latin typeface="Cambria Math" panose="02040503050406030204" pitchFamily="18" charset="0"/>
                            <a:cs typeface="Arial" panose="020B0604020202020204" pitchFamily="34" charset="0"/>
                          </a:rPr>
                        </m:ctrlPr>
                      </m:sSubPr>
                      <m:e>
                        <m:r>
                          <a:rPr lang="en-US" altLang="zh-CN" sz="3200" i="1" dirty="0" smtClean="0">
                            <a:solidFill>
                              <a:srgbClr val="000066"/>
                            </a:solidFill>
                            <a:latin typeface="Cambria Math" panose="02040503050406030204" pitchFamily="18" charset="0"/>
                            <a:cs typeface="Arial" panose="020B0604020202020204" pitchFamily="34" charset="0"/>
                          </a:rPr>
                          <m:t>𝑟</m:t>
                        </m:r>
                      </m:e>
                      <m:sub>
                        <m:r>
                          <a:rPr lang="en-US" altLang="zh-CN" sz="3200" b="0" i="1" dirty="0" smtClean="0">
                            <a:solidFill>
                              <a:srgbClr val="000066"/>
                            </a:solidFill>
                            <a:latin typeface="Cambria Math" panose="02040503050406030204" pitchFamily="18" charset="0"/>
                            <a:cs typeface="Arial" panose="020B0604020202020204" pitchFamily="34" charset="0"/>
                          </a:rPr>
                          <m:t>𝑘</m:t>
                        </m:r>
                      </m:sub>
                    </m:sSub>
                  </m:oMath>
                </a14:m>
                <a:r>
                  <a:rPr lang="en-US" altLang="zh-CN" sz="3200" dirty="0">
                    <a:solidFill>
                      <a:srgbClr val="000066"/>
                    </a:solidFill>
                    <a:latin typeface="Arial" panose="020B0604020202020204" pitchFamily="34" charset="0"/>
                    <a:cs typeface="Arial" panose="020B0604020202020204" pitchFamily="34" charset="0"/>
                  </a:rPr>
                  <a:t> is the </a:t>
                </a:r>
                <a:r>
                  <a:rPr lang="en-US" altLang="zh-CN" sz="3200" i="1" dirty="0" smtClean="0">
                    <a:solidFill>
                      <a:srgbClr val="000066"/>
                    </a:solidFill>
                    <a:latin typeface="Arial" panose="020B0604020202020204" pitchFamily="34" charset="0"/>
                    <a:cs typeface="Arial" panose="020B0604020202020204" pitchFamily="34" charset="0"/>
                  </a:rPr>
                  <a:t>k</a:t>
                </a:r>
                <a:r>
                  <a:rPr lang="en-US" altLang="zh-CN" sz="3200" dirty="0" smtClean="0">
                    <a:solidFill>
                      <a:srgbClr val="000066"/>
                    </a:solidFill>
                    <a:latin typeface="Arial" panose="020B0604020202020204" pitchFamily="34" charset="0"/>
                    <a:cs typeface="Arial" panose="020B0604020202020204" pitchFamily="34" charset="0"/>
                  </a:rPr>
                  <a:t>-</a:t>
                </a:r>
                <a:r>
                  <a:rPr lang="en-US" altLang="zh-CN" sz="3200" dirty="0" err="1" smtClean="0">
                    <a:solidFill>
                      <a:srgbClr val="000066"/>
                    </a:solidFill>
                    <a:latin typeface="Arial" panose="020B0604020202020204" pitchFamily="34" charset="0"/>
                    <a:cs typeface="Arial" panose="020B0604020202020204" pitchFamily="34" charset="0"/>
                  </a:rPr>
                  <a:t>th</a:t>
                </a:r>
                <a:r>
                  <a:rPr lang="en-US" altLang="zh-CN" sz="3200" dirty="0" smtClean="0">
                    <a:solidFill>
                      <a:srgbClr val="000066"/>
                    </a:solidFill>
                    <a:latin typeface="Arial" panose="020B0604020202020204" pitchFamily="34" charset="0"/>
                    <a:cs typeface="Arial" panose="020B0604020202020204" pitchFamily="34" charset="0"/>
                  </a:rPr>
                  <a:t/>
                </a:r>
                <a:r>
                  <a:rPr lang="en-US" altLang="zh-CN" sz="3200" dirty="0">
                    <a:solidFill>
                      <a:srgbClr val="000066"/>
                    </a:solidFill>
                    <a:latin typeface="Arial" panose="020B0604020202020204" pitchFamily="34" charset="0"/>
                    <a:cs typeface="Arial" panose="020B0604020202020204" pitchFamily="34" charset="0"/>
                  </a:rPr>
                  <a:t>gray level and </a:t>
                </a:r>
                <a14:m>
                  <m:oMath xmlns:m="http://schemas.openxmlformats.org/officeDocument/2006/math">
                    <m:sSub>
                      <m:sSubPr>
                        <m:ctrlPr>
                          <a:rPr lang="en-US" altLang="zh-CN" sz="3200" i="1" dirty="0">
                            <a:solidFill>
                              <a:srgbClr val="000066"/>
                            </a:solidFill>
                            <a:latin typeface="Cambria Math" panose="02040503050406030204" pitchFamily="18" charset="0"/>
                            <a:cs typeface="Arial" panose="020B0604020202020204" pitchFamily="34" charset="0"/>
                          </a:rPr>
                        </m:ctrlPr>
                      </m:sSubPr>
                      <m:e>
                        <m:r>
                          <a:rPr lang="en-US" altLang="zh-CN" sz="3200" b="0" i="1" dirty="0" smtClean="0">
                            <a:solidFill>
                              <a:srgbClr val="000066"/>
                            </a:solidFill>
                            <a:latin typeface="Cambria Math" panose="02040503050406030204" pitchFamily="18" charset="0"/>
                            <a:cs typeface="Arial" panose="020B0604020202020204" pitchFamily="34" charset="0"/>
                          </a:rPr>
                          <m:t>𝑛</m:t>
                        </m:r>
                      </m:e>
                      <m:sub>
                        <m:r>
                          <a:rPr lang="en-US" altLang="zh-CN" sz="3200" i="1" dirty="0">
                            <a:solidFill>
                              <a:srgbClr val="000066"/>
                            </a:solidFill>
                            <a:latin typeface="Cambria Math" panose="02040503050406030204" pitchFamily="18" charset="0"/>
                            <a:cs typeface="Arial" panose="020B0604020202020204" pitchFamily="34" charset="0"/>
                          </a:rPr>
                          <m:t>𝑘</m:t>
                        </m:r>
                      </m:sub>
                    </m:sSub>
                  </m:oMath>
                </a14:m>
                <a:r>
                  <a:rPr lang="en-US" altLang="zh-CN" sz="3200" dirty="0">
                    <a:solidFill>
                      <a:srgbClr val="000066"/>
                    </a:solidFill>
                    <a:latin typeface="Arial" panose="020B0604020202020204" pitchFamily="34" charset="0"/>
                    <a:cs typeface="Arial" panose="020B0604020202020204" pitchFamily="34" charset="0"/>
                  </a:rPr>
                  <a:t> is the number of pixels having gray level </a:t>
                </a:r>
                <a14:m>
                  <m:oMath xmlns:m="http://schemas.openxmlformats.org/officeDocument/2006/math">
                    <m:sSub>
                      <m:sSubPr>
                        <m:ctrlPr>
                          <a:rPr lang="en-US" altLang="zh-CN" sz="3200" i="1" dirty="0">
                            <a:solidFill>
                              <a:srgbClr val="000066"/>
                            </a:solidFill>
                            <a:latin typeface="Cambria Math" panose="02040503050406030204" pitchFamily="18" charset="0"/>
                            <a:cs typeface="Arial" panose="020B0604020202020204" pitchFamily="34" charset="0"/>
                          </a:rPr>
                        </m:ctrlPr>
                      </m:sSubPr>
                      <m:e>
                        <m:r>
                          <a:rPr lang="en-US" altLang="zh-CN" sz="3200" i="1" dirty="0">
                            <a:solidFill>
                              <a:srgbClr val="000066"/>
                            </a:solidFill>
                            <a:latin typeface="Cambria Math" panose="02040503050406030204" pitchFamily="18" charset="0"/>
                            <a:cs typeface="Arial" panose="020B0604020202020204" pitchFamily="34" charset="0"/>
                          </a:rPr>
                          <m:t>𝑟</m:t>
                        </m:r>
                      </m:e>
                      <m:sub>
                        <m:r>
                          <a:rPr lang="en-US" altLang="zh-CN" sz="3200" i="1" dirty="0">
                            <a:solidFill>
                              <a:srgbClr val="000066"/>
                            </a:solidFill>
                            <a:latin typeface="Cambria Math" panose="02040503050406030204" pitchFamily="18" charset="0"/>
                            <a:cs typeface="Arial" panose="020B0604020202020204" pitchFamily="34" charset="0"/>
                          </a:rPr>
                          <m:t>𝑘</m:t>
                        </m:r>
                      </m:sub>
                    </m:sSub>
                  </m:oMath>
                </a14:m>
                <a:r>
                  <a:rPr lang="en-US" altLang="zh-CN" sz="3200" dirty="0">
                    <a:solidFill>
                      <a:srgbClr val="000066"/>
                    </a:solidFill>
                    <a:latin typeface="Arial" panose="020B0604020202020204" pitchFamily="34" charset="0"/>
                    <a:cs typeface="Arial" panose="020B0604020202020204" pitchFamily="34" charset="0"/>
                  </a:rPr>
                  <a:t>.</a:t>
                </a:r>
              </a:p>
              <a:p>
                <a:pPr marL="346075" indent="-346075">
                  <a:lnSpc>
                    <a:spcPct val="123000"/>
                  </a:lnSpc>
                  <a:spcBef>
                    <a:spcPts val="600"/>
                  </a:spcBef>
                  <a:buClr>
                    <a:srgbClr val="002060"/>
                  </a:buClr>
                  <a:buFont typeface="Arial" panose="020B0604020202020204" pitchFamily="34" charset="0"/>
                  <a:buChar char="•"/>
                </a:pPr>
                <a:r>
                  <a:rPr lang="en-US" altLang="zh-CN" sz="3200" dirty="0">
                    <a:solidFill>
                      <a:srgbClr val="000066"/>
                    </a:solidFill>
                    <a:latin typeface="Arial" panose="020B0604020202020204" pitchFamily="34" charset="0"/>
                    <a:cs typeface="Arial" panose="020B0604020202020204" pitchFamily="34" charset="0"/>
                  </a:rPr>
                  <a:t>Normalized histogram: </a:t>
                </a:r>
                <a14:m>
                  <m:oMath xmlns:m="http://schemas.openxmlformats.org/officeDocument/2006/math">
                    <m:r>
                      <a:rPr lang="en-US" altLang="zh-CN" sz="3200" i="1" dirty="0" smtClean="0">
                        <a:solidFill>
                          <a:srgbClr val="000066"/>
                        </a:solidFill>
                        <a:latin typeface="Cambria Math" panose="02040503050406030204" pitchFamily="18" charset="0"/>
                        <a:cs typeface="Arial" panose="020B0604020202020204" pitchFamily="34" charset="0"/>
                      </a:rPr>
                      <m:t>𝑝</m:t>
                    </m:r>
                    <m:r>
                      <a:rPr lang="en-US" altLang="zh-CN" sz="3200" i="1" dirty="0" smtClean="0">
                        <a:solidFill>
                          <a:srgbClr val="000066"/>
                        </a:solidFill>
                        <a:latin typeface="Cambria Math" panose="02040503050406030204" pitchFamily="18" charset="0"/>
                        <a:cs typeface="Arial" panose="020B0604020202020204" pitchFamily="34" charset="0"/>
                      </a:rPr>
                      <m:t>(</m:t>
                    </m:r>
                    <m:sSub>
                      <m:sSubPr>
                        <m:ctrlPr>
                          <a:rPr lang="en-US" altLang="zh-CN" sz="3200" b="0" i="1" dirty="0" smtClean="0">
                            <a:solidFill>
                              <a:srgbClr val="000066"/>
                            </a:solidFill>
                            <a:latin typeface="Cambria Math" panose="02040503050406030204" pitchFamily="18" charset="0"/>
                            <a:cs typeface="Arial" panose="020B0604020202020204" pitchFamily="34" charset="0"/>
                          </a:rPr>
                        </m:ctrlPr>
                      </m:sSubPr>
                      <m:e>
                        <m:r>
                          <a:rPr lang="en-US" altLang="zh-CN" sz="3200" i="1" dirty="0" err="1" smtClean="0">
                            <a:solidFill>
                              <a:srgbClr val="000066"/>
                            </a:solidFill>
                            <a:latin typeface="Cambria Math" panose="02040503050406030204" pitchFamily="18" charset="0"/>
                            <a:cs typeface="Arial" panose="020B0604020202020204" pitchFamily="34" charset="0"/>
                          </a:rPr>
                          <m:t>𝑟</m:t>
                        </m:r>
                      </m:e>
                      <m:sub>
                        <m:r>
                          <a:rPr lang="en-US" altLang="zh-CN" sz="3200" b="0" i="1" dirty="0" smtClean="0">
                            <a:solidFill>
                              <a:srgbClr val="000066"/>
                            </a:solidFill>
                            <a:latin typeface="Cambria Math" panose="02040503050406030204" pitchFamily="18" charset="0"/>
                            <a:cs typeface="Arial" panose="020B0604020202020204" pitchFamily="34" charset="0"/>
                          </a:rPr>
                          <m:t>𝑘</m:t>
                        </m:r>
                      </m:sub>
                    </m:sSub>
                    <m:r>
                      <a:rPr lang="en-US" altLang="zh-CN" sz="3200" i="1" dirty="0" smtClean="0">
                        <a:solidFill>
                          <a:srgbClr val="000066"/>
                        </a:solidFill>
                        <a:latin typeface="Cambria Math" panose="02040503050406030204" pitchFamily="18" charset="0"/>
                        <a:cs typeface="Arial" panose="020B0604020202020204" pitchFamily="34" charset="0"/>
                      </a:rPr>
                      <m:t>)=</m:t>
                    </m:r>
                    <m:f>
                      <m:fPr>
                        <m:ctrlPr>
                          <a:rPr lang="en-US" altLang="zh-CN" sz="3200" b="0" i="1" dirty="0" smtClean="0">
                            <a:solidFill>
                              <a:srgbClr val="000066"/>
                            </a:solidFill>
                            <a:latin typeface="Cambria Math" panose="02040503050406030204" pitchFamily="18" charset="0"/>
                            <a:cs typeface="Arial" panose="020B0604020202020204" pitchFamily="34" charset="0"/>
                          </a:rPr>
                        </m:ctrlPr>
                      </m:fPr>
                      <m:num>
                        <m:sSub>
                          <m:sSubPr>
                            <m:ctrlPr>
                              <a:rPr lang="en-US" altLang="zh-CN" sz="3200" b="0" i="1" dirty="0" smtClean="0">
                                <a:solidFill>
                                  <a:srgbClr val="000066"/>
                                </a:solidFill>
                                <a:latin typeface="Cambria Math" panose="02040503050406030204" pitchFamily="18" charset="0"/>
                                <a:cs typeface="Arial" panose="020B0604020202020204" pitchFamily="34" charset="0"/>
                              </a:rPr>
                            </m:ctrlPr>
                          </m:sSubPr>
                          <m:e>
                            <m:r>
                              <a:rPr lang="en-US" altLang="zh-CN" sz="3200" i="1" dirty="0" err="1" smtClean="0">
                                <a:solidFill>
                                  <a:srgbClr val="000066"/>
                                </a:solidFill>
                                <a:latin typeface="Cambria Math" panose="02040503050406030204" pitchFamily="18" charset="0"/>
                                <a:cs typeface="Arial" panose="020B0604020202020204" pitchFamily="34" charset="0"/>
                              </a:rPr>
                              <m:t>𝑛</m:t>
                            </m:r>
                          </m:e>
                          <m:sub>
                            <m:r>
                              <a:rPr lang="en-US" altLang="zh-CN" sz="3200" i="1" dirty="0" err="1" smtClean="0">
                                <a:solidFill>
                                  <a:srgbClr val="000066"/>
                                </a:solidFill>
                                <a:latin typeface="Cambria Math" panose="02040503050406030204" pitchFamily="18" charset="0"/>
                                <a:cs typeface="Arial" panose="020B0604020202020204" pitchFamily="34" charset="0"/>
                              </a:rPr>
                              <m:t>𝑘</m:t>
                            </m:r>
                          </m:sub>
                        </m:sSub>
                      </m:num>
                      <m:den>
                        <m:r>
                          <a:rPr lang="en-US" altLang="zh-CN" sz="3200" i="1" dirty="0" smtClean="0">
                            <a:solidFill>
                              <a:srgbClr val="000066"/>
                            </a:solidFill>
                            <a:latin typeface="Cambria Math" panose="02040503050406030204" pitchFamily="18" charset="0"/>
                            <a:cs typeface="Arial" panose="020B0604020202020204" pitchFamily="34" charset="0"/>
                          </a:rPr>
                          <m:t>𝑛</m:t>
                        </m:r>
                      </m:den>
                    </m:f>
                  </m:oMath>
                </a14:m>
                <a:endParaRPr lang="en-US" altLang="zh-CN" sz="3200" dirty="0">
                  <a:solidFill>
                    <a:srgbClr val="000066"/>
                  </a:solidFill>
                  <a:latin typeface="Arial" panose="020B0604020202020204" pitchFamily="34" charset="0"/>
                  <a:cs typeface="Arial" panose="020B0604020202020204" pitchFamily="34" charset="0"/>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1675" t="-496"/>
                </a:stretch>
              </a:blipFill>
            </p:spPr>
            <p:txBody>
              <a:bodyPr/>
              <a:lstStyle/>
              <a:p>
                <a:r>
                  <a:rPr lang="zh-CN" altLang="en-US">
                    <a:noFill/>
                  </a:rPr>
                  <a:t> </a:t>
                </a:r>
              </a:p>
            </p:txBody>
          </p:sp>
        </mc:Fallback>
      </mc:AlternateContent>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 Histogram Processing</a:t>
            </a:r>
            <a:endParaRPr lang="en-US" dirty="0">
              <a:solidFill>
                <a:srgbClr val="002060"/>
              </a:solidFill>
            </a:endParaRPr>
          </a:p>
        </p:txBody>
      </p:sp>
    </p:spTree>
    <p:extLst>
      <p:ext uri="{BB962C8B-B14F-4D97-AF65-F5344CB8AC3E}">
        <p14:creationId xmlns:p14="http://schemas.microsoft.com/office/powerpoint/2010/main" xmlns="" val="161758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685678"/>
            <a:ext cx="8372163" cy="1437532"/>
          </a:xfrm>
        </p:spPr>
        <p:txBody>
          <a:bodyPr>
            <a:normAutofit/>
          </a:bodyPr>
          <a:lstStyle/>
          <a:p>
            <a:pPr marL="346075" indent="-346075">
              <a:lnSpc>
                <a:spcPct val="123000"/>
              </a:lnSpc>
              <a:spcBef>
                <a:spcPts val="600"/>
              </a:spcBef>
              <a:buClr>
                <a:srgbClr val="002060"/>
              </a:buClr>
              <a:buFont typeface="Arial" panose="020B0604020202020204" pitchFamily="34" charset="0"/>
              <a:buChar char="•"/>
            </a:pPr>
            <a:r>
              <a:rPr lang="en-US" altLang="zh-CN" dirty="0" smtClean="0">
                <a:solidFill>
                  <a:srgbClr val="000066"/>
                </a:solidFill>
                <a:latin typeface="Arial" panose="020B0604020202020204" pitchFamily="34" charset="0"/>
                <a:cs typeface="Arial" panose="020B0604020202020204" pitchFamily="34" charset="0"/>
              </a:rPr>
              <a:t>The image shows the spatial distribution of gray values.</a:t>
            </a:r>
          </a:p>
          <a:p>
            <a:pPr marL="346075" indent="-346075">
              <a:lnSpc>
                <a:spcPct val="123000"/>
              </a:lnSpc>
              <a:spcBef>
                <a:spcPts val="600"/>
              </a:spcBef>
              <a:buClr>
                <a:srgbClr val="002060"/>
              </a:buClr>
              <a:buFont typeface="Arial" panose="020B0604020202020204" pitchFamily="34" charset="0"/>
              <a:buChar char="•"/>
            </a:pPr>
            <a:r>
              <a:rPr lang="en-US" altLang="zh-CN" dirty="0" smtClean="0">
                <a:solidFill>
                  <a:srgbClr val="000066"/>
                </a:solidFill>
                <a:latin typeface="Arial" panose="020B0604020202020204" pitchFamily="34" charset="0"/>
                <a:cs typeface="Arial" panose="020B0604020202020204" pitchFamily="34" charset="0"/>
              </a:rPr>
              <a:t>The image histogram discards the spatial information and shows the relative frequency of occurrence of the gray values.</a:t>
            </a:r>
            <a:endParaRPr lang="en-US" altLang="zh-CN" dirty="0">
              <a:solidFill>
                <a:srgbClr val="000066"/>
              </a:solidFill>
              <a:latin typeface="Arial" panose="020B0604020202020204" pitchFamily="34" charset="0"/>
              <a:cs typeface="Arial" panose="020B0604020202020204" pitchFamily="34" charset="0"/>
            </a:endParaRPr>
          </a:p>
        </p:txBody>
      </p:sp>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 Histogram Processing</a:t>
            </a:r>
            <a:endParaRPr lang="en-US" dirty="0">
              <a:solidFill>
                <a:srgbClr val="002060"/>
              </a:solidFill>
            </a:endParaRPr>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21333"/>
          <a:stretch/>
        </p:blipFill>
        <p:spPr bwMode="auto">
          <a:xfrm>
            <a:off x="1068388" y="2989384"/>
            <a:ext cx="7026275" cy="32669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419599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717183" y="2220068"/>
            <a:ext cx="1904791" cy="535008"/>
          </a:xfrm>
        </p:spPr>
        <p:txBody>
          <a:bodyPr>
            <a:noAutofit/>
          </a:bodyPr>
          <a:lstStyle/>
          <a:p>
            <a:pPr marL="0" indent="0">
              <a:lnSpc>
                <a:spcPct val="123000"/>
              </a:lnSpc>
              <a:spcBef>
                <a:spcPts val="600"/>
              </a:spcBef>
              <a:buClr>
                <a:srgbClr val="002060"/>
              </a:buClr>
              <a:buNone/>
            </a:pPr>
            <a:r>
              <a:rPr lang="en-US" altLang="zh-CN" sz="2400" dirty="0" err="1" smtClean="0">
                <a:solidFill>
                  <a:srgbClr val="000066"/>
                </a:solidFill>
                <a:latin typeface="Arial" panose="020B0604020202020204" pitchFamily="34" charset="0"/>
                <a:cs typeface="Arial" panose="020B0604020202020204" pitchFamily="34" charset="0"/>
              </a:rPr>
              <a:t>Lenna</a:t>
            </a:r>
            <a:r>
              <a:rPr lang="en-US" altLang="zh-CN" sz="2400" dirty="0" smtClean="0">
                <a:solidFill>
                  <a:srgbClr val="000066"/>
                </a:solidFill>
                <a:latin typeface="Arial" panose="020B0604020202020204" pitchFamily="34" charset="0"/>
                <a:cs typeface="Arial" panose="020B0604020202020204" pitchFamily="34" charset="0"/>
              </a:rPr>
              <a:t>.</a:t>
            </a:r>
            <a:endParaRPr lang="en-US" altLang="zh-CN" sz="2400" dirty="0">
              <a:solidFill>
                <a:srgbClr val="000066"/>
              </a:solidFill>
              <a:latin typeface="Arial" panose="020B0604020202020204" pitchFamily="34" charset="0"/>
              <a:cs typeface="Arial" panose="020B0604020202020204" pitchFamily="34" charset="0"/>
            </a:endParaRPr>
          </a:p>
        </p:txBody>
      </p:sp>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 Histogram Processing</a:t>
            </a:r>
            <a:endParaRPr lang="en-US" dirty="0">
              <a:solidFill>
                <a:srgbClr val="002060"/>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1044" y="2780748"/>
            <a:ext cx="3276600" cy="3200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26719" y="2780748"/>
            <a:ext cx="4778375" cy="3671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内容占位符 1"/>
          <p:cNvSpPr txBox="1">
            <a:spLocks/>
          </p:cNvSpPr>
          <p:nvPr/>
        </p:nvSpPr>
        <p:spPr>
          <a:xfrm>
            <a:off x="5142859" y="2219450"/>
            <a:ext cx="3181747" cy="72693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3000"/>
              </a:lnSpc>
              <a:spcBef>
                <a:spcPts val="600"/>
              </a:spcBef>
              <a:buClr>
                <a:srgbClr val="002060"/>
              </a:buClr>
              <a:buFont typeface="Calibri" panose="020F0502020204030204" pitchFamily="34" charset="0"/>
              <a:buNone/>
            </a:pPr>
            <a:r>
              <a:rPr lang="en-US" altLang="zh-CN" sz="2400" dirty="0" smtClean="0">
                <a:solidFill>
                  <a:srgbClr val="000066"/>
                </a:solidFill>
                <a:latin typeface="Arial" panose="020B0604020202020204" pitchFamily="34" charset="0"/>
                <a:cs typeface="Arial" panose="020B0604020202020204" pitchFamily="34" charset="0"/>
              </a:rPr>
              <a:t>Histogram of </a:t>
            </a:r>
            <a:r>
              <a:rPr lang="en-US" altLang="zh-CN" sz="2400" dirty="0" err="1" smtClean="0">
                <a:solidFill>
                  <a:srgbClr val="000066"/>
                </a:solidFill>
                <a:latin typeface="Arial" panose="020B0604020202020204" pitchFamily="34" charset="0"/>
                <a:cs typeface="Arial" panose="020B0604020202020204" pitchFamily="34" charset="0"/>
              </a:rPr>
              <a:t>Lenna</a:t>
            </a:r>
            <a:r>
              <a:rPr lang="en-US" altLang="zh-CN" sz="2400" dirty="0" smtClean="0">
                <a:solidFill>
                  <a:srgbClr val="000066"/>
                </a:solidFill>
                <a:latin typeface="Arial" panose="020B0604020202020204" pitchFamily="34" charset="0"/>
                <a:cs typeface="Arial" panose="020B0604020202020204" pitchFamily="34" charset="0"/>
              </a:rPr>
              <a:t>.</a:t>
            </a:r>
            <a:endParaRPr lang="en-US" altLang="zh-CN" sz="2400" dirty="0">
              <a:solidFill>
                <a:srgbClr val="0000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3678739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 Histogram Processing</a:t>
            </a:r>
            <a:endParaRPr lang="en-US" dirty="0">
              <a:solidFill>
                <a:srgbClr val="002060"/>
              </a:solidFill>
            </a:endParaRPr>
          </a:p>
        </p:txBody>
      </p:sp>
      <p:sp>
        <p:nvSpPr>
          <p:cNvPr id="4" name="矩形 3"/>
          <p:cNvSpPr/>
          <p:nvPr/>
        </p:nvSpPr>
        <p:spPr>
          <a:xfrm>
            <a:off x="355119" y="1630363"/>
            <a:ext cx="4608768" cy="1077218"/>
          </a:xfrm>
          <a:prstGeom prst="rect">
            <a:avLst/>
          </a:prstGeom>
        </p:spPr>
        <p:txBody>
          <a:bodyPr wrap="square">
            <a:spAutoFit/>
          </a:bodyPr>
          <a:lstStyle/>
          <a:p>
            <a:r>
              <a:rPr lang="en-US" altLang="zh-CN" sz="3200" dirty="0" smtClean="0">
                <a:solidFill>
                  <a:srgbClr val="000066"/>
                </a:solidFill>
                <a:latin typeface="Arial" panose="020B0604020202020204" pitchFamily="34" charset="0"/>
                <a:cs typeface="Arial" panose="020B0604020202020204" pitchFamily="34" charset="0"/>
              </a:rPr>
              <a:t>Four basic image types and their histogram</a:t>
            </a:r>
            <a:endParaRPr lang="zh-CN" altLang="en-US" sz="3200" dirty="0">
              <a:solidFill>
                <a:srgbClr val="000066"/>
              </a:solidFill>
            </a:endParaRPr>
          </a:p>
        </p:txBody>
      </p:sp>
      <p:sp>
        <p:nvSpPr>
          <p:cNvPr id="10" name="内容占位符 1"/>
          <p:cNvSpPr txBox="1">
            <a:spLocks/>
          </p:cNvSpPr>
          <p:nvPr/>
        </p:nvSpPr>
        <p:spPr>
          <a:xfrm>
            <a:off x="355118" y="5094514"/>
            <a:ext cx="4608769" cy="144879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a</a:t>
            </a:r>
            <a:r>
              <a:rPr lang="en-US" altLang="zh-CN" dirty="0" smtClean="0">
                <a:solidFill>
                  <a:srgbClr val="002060"/>
                </a:solidFill>
                <a:latin typeface="Arial" panose="020B0604020202020204" pitchFamily="34" charset="0"/>
                <a:cs typeface="Arial" panose="020B0604020202020204" pitchFamily="34" charset="0"/>
              </a:rPr>
              <a:t> b</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3.16</a:t>
            </a:r>
            <a:r>
              <a:rPr lang="en-US" altLang="zh-CN" dirty="0" smtClean="0">
                <a:solidFill>
                  <a:srgbClr val="002060"/>
                </a:solidFill>
                <a:latin typeface="Arial" panose="020B0604020202020204" pitchFamily="34" charset="0"/>
                <a:cs typeface="Arial" panose="020B0604020202020204" pitchFamily="34" charset="0"/>
              </a:rPr>
              <a:t> Four basic image types: dark, light, low contrast, high contrast, and their corresponding histograms.</a:t>
            </a:r>
            <a:endParaRPr lang="en-US" altLang="zh-CN" dirty="0">
              <a:solidFill>
                <a:srgbClr val="000066"/>
              </a:solidFill>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95486" y="1630362"/>
            <a:ext cx="2993491" cy="50916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99109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3.3.1 Histogram Equalization</a:t>
            </a:r>
            <a:endParaRPr lang="en-US" dirty="0">
              <a:solidFill>
                <a:srgbClr val="002060"/>
              </a:solidFill>
            </a:endParaRPr>
          </a:p>
        </p:txBody>
      </p:sp>
      <mc:AlternateContent xmlns:mc="http://schemas.openxmlformats.org/markup-compatibility/2006">
        <mc:Choice xmlns:a14="http://schemas.microsoft.com/office/drawing/2010/main" xmlns="" Requires="a14">
          <p:sp>
            <p:nvSpPr>
              <p:cNvPr id="4" name="矩形 3"/>
              <p:cNvSpPr/>
              <p:nvPr/>
            </p:nvSpPr>
            <p:spPr>
              <a:xfrm>
                <a:off x="355118" y="1630363"/>
                <a:ext cx="8515750" cy="3046988"/>
              </a:xfrm>
              <a:prstGeom prst="rect">
                <a:avLst/>
              </a:prstGeom>
            </p:spPr>
            <p:txBody>
              <a:bodyPr wrap="square">
                <a:spAutoFit/>
              </a:bodyPr>
              <a:lstStyle/>
              <a:p>
                <a:pPr marL="457200" indent="-457200">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Normalized the gray levels to the interval </a:t>
                </a:r>
                <a14:m>
                  <m:oMath xmlns:m="http://schemas.openxmlformats.org/officeDocument/2006/math">
                    <m:d>
                      <m:dPr>
                        <m:begChr m:val="["/>
                        <m:endChr m:val="]"/>
                        <m:ctrlPr>
                          <a:rPr lang="en-US" altLang="zh-CN" sz="3200" i="1" dirty="0" smtClean="0">
                            <a:solidFill>
                              <a:srgbClr val="000066"/>
                            </a:solidFill>
                            <a:latin typeface="Cambria Math" panose="02040503050406030204" pitchFamily="18" charset="0"/>
                            <a:cs typeface="Arial" panose="020B0604020202020204" pitchFamily="34" charset="0"/>
                          </a:rPr>
                        </m:ctrlPr>
                      </m:dPr>
                      <m:e>
                        <m:r>
                          <a:rPr lang="en-US" altLang="zh-CN" sz="3200" i="1" dirty="0" smtClean="0">
                            <a:solidFill>
                              <a:srgbClr val="000066"/>
                            </a:solidFill>
                            <a:latin typeface="Cambria Math" panose="02040503050406030204" pitchFamily="18" charset="0"/>
                            <a:cs typeface="Arial" panose="020B0604020202020204" pitchFamily="34" charset="0"/>
                          </a:rPr>
                          <m:t>0,1</m:t>
                        </m:r>
                      </m:e>
                    </m:d>
                  </m:oMath>
                </a14:m>
                <a:r>
                  <a:rPr lang="en-US" altLang="zh-CN" sz="3200" dirty="0" smtClean="0">
                    <a:solidFill>
                      <a:srgbClr val="000066"/>
                    </a:solidFill>
                    <a:latin typeface="Arial" panose="020B0604020202020204" pitchFamily="34" charset="0"/>
                    <a:cs typeface="Arial" panose="020B0604020202020204" pitchFamily="34" charset="0"/>
                  </a:rPr>
                  <a:t>, and </a:t>
                </a:r>
                <a:r>
                  <a:rPr lang="en-US" altLang="zh-CN" sz="3200" dirty="0">
                    <a:solidFill>
                      <a:srgbClr val="000066"/>
                    </a:solidFill>
                    <a:latin typeface="Arial" panose="020B0604020202020204" pitchFamily="34" charset="0"/>
                    <a:cs typeface="Arial" panose="020B0604020202020204" pitchFamily="34" charset="0"/>
                  </a:rPr>
                  <a:t>consider the transformation </a:t>
                </a:r>
                <a14:m>
                  <m:oMath xmlns:m="http://schemas.openxmlformats.org/officeDocument/2006/math">
                    <m:r>
                      <a:rPr lang="en-US" altLang="zh-CN" sz="3200" i="1" dirty="0" smtClean="0">
                        <a:solidFill>
                          <a:srgbClr val="000066"/>
                        </a:solidFill>
                        <a:latin typeface="Cambria Math" panose="02040503050406030204" pitchFamily="18" charset="0"/>
                        <a:cs typeface="Arial" panose="020B0604020202020204" pitchFamily="34" charset="0"/>
                      </a:rPr>
                      <m:t>𝑠</m:t>
                    </m:r>
                    <m:r>
                      <a:rPr lang="en-US" altLang="zh-CN" sz="3200" i="1" dirty="0" smtClean="0">
                        <a:solidFill>
                          <a:srgbClr val="000066"/>
                        </a:solidFill>
                        <a:latin typeface="Cambria Math" panose="02040503050406030204" pitchFamily="18" charset="0"/>
                        <a:cs typeface="Arial" panose="020B0604020202020204" pitchFamily="34" charset="0"/>
                      </a:rPr>
                      <m:t>=</m:t>
                    </m:r>
                    <m:r>
                      <a:rPr lang="en-US" altLang="zh-CN" sz="3200" i="1" dirty="0" smtClean="0">
                        <a:solidFill>
                          <a:srgbClr val="000066"/>
                        </a:solidFill>
                        <a:latin typeface="Cambria Math" panose="02040503050406030204" pitchFamily="18" charset="0"/>
                        <a:cs typeface="Arial" panose="020B0604020202020204" pitchFamily="34" charset="0"/>
                      </a:rPr>
                      <m:t>𝑇</m:t>
                    </m:r>
                    <m:d>
                      <m:dPr>
                        <m:ctrlPr>
                          <a:rPr lang="en-US" altLang="zh-CN" sz="3200" i="1" dirty="0" smtClean="0">
                            <a:solidFill>
                              <a:srgbClr val="000066"/>
                            </a:solidFill>
                            <a:latin typeface="Cambria Math" panose="02040503050406030204" pitchFamily="18" charset="0"/>
                            <a:cs typeface="Arial" panose="020B0604020202020204" pitchFamily="34" charset="0"/>
                          </a:rPr>
                        </m:ctrlPr>
                      </m:dPr>
                      <m:e>
                        <m:r>
                          <a:rPr lang="en-US" altLang="zh-CN" sz="3200" i="1" dirty="0" smtClean="0">
                            <a:solidFill>
                              <a:srgbClr val="000066"/>
                            </a:solidFill>
                            <a:latin typeface="Cambria Math" panose="02040503050406030204" pitchFamily="18" charset="0"/>
                            <a:cs typeface="Arial" panose="020B0604020202020204" pitchFamily="34" charset="0"/>
                          </a:rPr>
                          <m:t>𝑟</m:t>
                        </m:r>
                      </m:e>
                    </m:d>
                  </m:oMath>
                </a14:m>
                <a:r>
                  <a:rPr lang="en-US" altLang="zh-CN" sz="3200" dirty="0">
                    <a:solidFill>
                      <a:srgbClr val="000066"/>
                    </a:solidFill>
                    <a:latin typeface="Arial" panose="020B0604020202020204" pitchFamily="34" charset="0"/>
                    <a:cs typeface="Arial" panose="020B0604020202020204" pitchFamily="34" charset="0"/>
                  </a:rPr>
                  <a:t>, </a:t>
                </a:r>
                <a14:m>
                  <m:oMath xmlns:m="http://schemas.openxmlformats.org/officeDocument/2006/math">
                    <m:r>
                      <a:rPr lang="en-US" altLang="zh-CN" sz="3200" i="1" dirty="0" smtClean="0">
                        <a:solidFill>
                          <a:srgbClr val="000066"/>
                        </a:solidFill>
                        <a:latin typeface="Cambria Math" panose="02040503050406030204" pitchFamily="18" charset="0"/>
                        <a:cs typeface="Arial" panose="020B0604020202020204" pitchFamily="34" charset="0"/>
                      </a:rPr>
                      <m:t>0≤</m:t>
                    </m:r>
                    <m:r>
                      <a:rPr lang="en-US" altLang="zh-CN" sz="3200" i="1" dirty="0" smtClean="0">
                        <a:solidFill>
                          <a:srgbClr val="000066"/>
                        </a:solidFill>
                        <a:latin typeface="Cambria Math" panose="02040503050406030204" pitchFamily="18" charset="0"/>
                        <a:cs typeface="Arial" panose="020B0604020202020204" pitchFamily="34" charset="0"/>
                      </a:rPr>
                      <m:t>𝑟</m:t>
                    </m:r>
                    <m:r>
                      <a:rPr lang="en-US" altLang="zh-CN" sz="3200" i="1" dirty="0" smtClean="0">
                        <a:solidFill>
                          <a:srgbClr val="000066"/>
                        </a:solidFill>
                        <a:latin typeface="Cambria Math" panose="02040503050406030204" pitchFamily="18" charset="0"/>
                        <a:cs typeface="Arial" panose="020B0604020202020204" pitchFamily="34" charset="0"/>
                      </a:rPr>
                      <m:t>≤1</m:t>
                    </m:r>
                  </m:oMath>
                </a14:m>
                <a:r>
                  <a:rPr lang="en-US" altLang="zh-CN" sz="3200" dirty="0">
                    <a:solidFill>
                      <a:srgbClr val="000066"/>
                    </a:solidFill>
                    <a:latin typeface="Arial" panose="020B0604020202020204" pitchFamily="34" charset="0"/>
                    <a:cs typeface="Arial" panose="020B0604020202020204" pitchFamily="34" charset="0"/>
                  </a:rPr>
                  <a:t>, where </a:t>
                </a:r>
                <a14:m>
                  <m:oMath xmlns:m="http://schemas.openxmlformats.org/officeDocument/2006/math">
                    <m:r>
                      <a:rPr lang="en-US" altLang="zh-CN" sz="3200" i="1" dirty="0" smtClean="0">
                        <a:solidFill>
                          <a:srgbClr val="000066"/>
                        </a:solidFill>
                        <a:latin typeface="Cambria Math" panose="02040503050406030204" pitchFamily="18" charset="0"/>
                        <a:cs typeface="Arial" panose="020B0604020202020204" pitchFamily="34" charset="0"/>
                      </a:rPr>
                      <m:t>𝑇</m:t>
                    </m:r>
                    <m:d>
                      <m:dPr>
                        <m:ctrlPr>
                          <a:rPr lang="en-US" altLang="zh-CN" sz="3200" i="1" dirty="0" smtClean="0">
                            <a:solidFill>
                              <a:srgbClr val="000066"/>
                            </a:solidFill>
                            <a:latin typeface="Cambria Math" panose="02040503050406030204" pitchFamily="18" charset="0"/>
                            <a:cs typeface="Arial" panose="020B0604020202020204" pitchFamily="34" charset="0"/>
                          </a:rPr>
                        </m:ctrlPr>
                      </m:dPr>
                      <m:e>
                        <m:r>
                          <a:rPr lang="en-US" altLang="zh-CN" sz="3200" i="1" dirty="0" smtClean="0">
                            <a:solidFill>
                              <a:srgbClr val="000066"/>
                            </a:solidFill>
                            <a:latin typeface="Cambria Math" panose="02040503050406030204" pitchFamily="18" charset="0"/>
                            <a:cs typeface="Arial" panose="020B0604020202020204" pitchFamily="34" charset="0"/>
                          </a:rPr>
                          <m:t>𝑟</m:t>
                        </m:r>
                      </m:e>
                    </m:d>
                  </m:oMath>
                </a14:m>
                <a:r>
                  <a:rPr lang="en-US" altLang="zh-CN" sz="3200" dirty="0">
                    <a:solidFill>
                      <a:srgbClr val="000066"/>
                    </a:solidFill>
                    <a:latin typeface="Arial" panose="020B0604020202020204" pitchFamily="34" charset="0"/>
                    <a:cs typeface="Arial" panose="020B0604020202020204" pitchFamily="34" charset="0"/>
                  </a:rPr>
                  <a:t> satisfies the following conditions: </a:t>
                </a:r>
                <a14:m>
                  <m:oMath xmlns:m="http://schemas.openxmlformats.org/officeDocument/2006/math">
                    <m:r>
                      <a:rPr lang="en-US" altLang="zh-CN" sz="3200" i="1" dirty="0" smtClean="0">
                        <a:solidFill>
                          <a:srgbClr val="000066"/>
                        </a:solidFill>
                        <a:latin typeface="Cambria Math" panose="02040503050406030204" pitchFamily="18" charset="0"/>
                        <a:cs typeface="Arial" panose="020B0604020202020204" pitchFamily="34" charset="0"/>
                      </a:rPr>
                      <m:t>𝑇</m:t>
                    </m:r>
                    <m:d>
                      <m:dPr>
                        <m:ctrlPr>
                          <a:rPr lang="en-US" altLang="zh-CN" sz="3200" i="1" dirty="0" smtClean="0">
                            <a:solidFill>
                              <a:srgbClr val="000066"/>
                            </a:solidFill>
                            <a:latin typeface="Cambria Math" panose="02040503050406030204" pitchFamily="18" charset="0"/>
                            <a:cs typeface="Arial" panose="020B0604020202020204" pitchFamily="34" charset="0"/>
                          </a:rPr>
                        </m:ctrlPr>
                      </m:dPr>
                      <m:e>
                        <m:r>
                          <a:rPr lang="en-US" altLang="zh-CN" sz="3200" i="1" dirty="0" smtClean="0">
                            <a:solidFill>
                              <a:srgbClr val="000066"/>
                            </a:solidFill>
                            <a:latin typeface="Cambria Math" panose="02040503050406030204" pitchFamily="18" charset="0"/>
                            <a:cs typeface="Arial" panose="020B0604020202020204" pitchFamily="34" charset="0"/>
                          </a:rPr>
                          <m:t>𝑟</m:t>
                        </m:r>
                      </m:e>
                    </m:d>
                  </m:oMath>
                </a14:m>
                <a:r>
                  <a:rPr lang="en-US" altLang="zh-CN" sz="3200" dirty="0" smtClean="0">
                    <a:solidFill>
                      <a:srgbClr val="000066"/>
                    </a:solidFill>
                    <a:latin typeface="Arial" panose="020B0604020202020204" pitchFamily="34" charset="0"/>
                    <a:cs typeface="Arial" panose="020B0604020202020204" pitchFamily="34" charset="0"/>
                  </a:rPr>
                  <a:t> is </a:t>
                </a:r>
                <a:r>
                  <a:rPr lang="en-US" altLang="zh-CN" sz="3200" dirty="0">
                    <a:solidFill>
                      <a:srgbClr val="000066"/>
                    </a:solidFill>
                    <a:latin typeface="Arial" panose="020B0604020202020204" pitchFamily="34" charset="0"/>
                    <a:cs typeface="Arial" panose="020B0604020202020204" pitchFamily="34" charset="0"/>
                  </a:rPr>
                  <a:t>single-valued and monotonically increasing; and </a:t>
                </a:r>
                <a14:m>
                  <m:oMath xmlns:m="http://schemas.openxmlformats.org/officeDocument/2006/math">
                    <m:r>
                      <a:rPr lang="en-US" altLang="zh-CN" sz="3200" i="1" dirty="0" smtClean="0">
                        <a:solidFill>
                          <a:srgbClr val="000066"/>
                        </a:solidFill>
                        <a:latin typeface="Cambria Math" panose="02040503050406030204" pitchFamily="18" charset="0"/>
                        <a:cs typeface="Arial" panose="020B0604020202020204" pitchFamily="34" charset="0"/>
                      </a:rPr>
                      <m:t>0≤</m:t>
                    </m:r>
                    <m:r>
                      <a:rPr lang="en-US" altLang="zh-CN" sz="3200" i="1" dirty="0" smtClean="0">
                        <a:solidFill>
                          <a:srgbClr val="000066"/>
                        </a:solidFill>
                        <a:latin typeface="Cambria Math" panose="02040503050406030204" pitchFamily="18" charset="0"/>
                        <a:cs typeface="Arial" panose="020B0604020202020204" pitchFamily="34" charset="0"/>
                      </a:rPr>
                      <m:t>𝑇</m:t>
                    </m:r>
                    <m:d>
                      <m:dPr>
                        <m:ctrlPr>
                          <a:rPr lang="en-US" altLang="zh-CN" sz="3200" i="1" dirty="0" smtClean="0">
                            <a:solidFill>
                              <a:srgbClr val="000066"/>
                            </a:solidFill>
                            <a:latin typeface="Cambria Math" panose="02040503050406030204" pitchFamily="18" charset="0"/>
                            <a:cs typeface="Arial" panose="020B0604020202020204" pitchFamily="34" charset="0"/>
                          </a:rPr>
                        </m:ctrlPr>
                      </m:dPr>
                      <m:e>
                        <m:r>
                          <a:rPr lang="en-US" altLang="zh-CN" sz="3200" i="1" dirty="0" smtClean="0">
                            <a:solidFill>
                              <a:srgbClr val="000066"/>
                            </a:solidFill>
                            <a:latin typeface="Cambria Math" panose="02040503050406030204" pitchFamily="18" charset="0"/>
                            <a:cs typeface="Arial" panose="020B0604020202020204" pitchFamily="34" charset="0"/>
                          </a:rPr>
                          <m:t>𝑟</m:t>
                        </m:r>
                      </m:e>
                    </m:d>
                    <m:r>
                      <a:rPr lang="en-US" altLang="zh-CN" sz="3200" i="1" dirty="0" smtClean="0">
                        <a:solidFill>
                          <a:srgbClr val="000066"/>
                        </a:solidFill>
                        <a:latin typeface="Cambria Math" panose="02040503050406030204" pitchFamily="18" charset="0"/>
                        <a:cs typeface="Arial" panose="020B0604020202020204" pitchFamily="34" charset="0"/>
                      </a:rPr>
                      <m:t>≤1</m:t>
                    </m:r>
                  </m:oMath>
                </a14:m>
                <a:r>
                  <a:rPr lang="en-US" altLang="zh-CN" sz="3200" dirty="0">
                    <a:solidFill>
                      <a:srgbClr val="000066"/>
                    </a:solidFill>
                    <a:latin typeface="Arial" panose="020B0604020202020204" pitchFamily="34" charset="0"/>
                    <a:cs typeface="Arial" panose="020B0604020202020204" pitchFamily="34" charset="0"/>
                  </a:rPr>
                  <a:t>.</a:t>
                </a:r>
              </a:p>
            </p:txBody>
          </p:sp>
        </mc:Choice>
        <mc:Fallback>
          <p:sp>
            <p:nvSpPr>
              <p:cNvPr id="4" name="矩形 3"/>
              <p:cNvSpPr>
                <a:spLocks noRot="1" noChangeAspect="1" noMove="1" noResize="1" noEditPoints="1" noAdjustHandles="1" noChangeArrowheads="1" noChangeShapeType="1" noTextEdit="1"/>
              </p:cNvSpPr>
              <p:nvPr/>
            </p:nvSpPr>
            <p:spPr>
              <a:xfrm>
                <a:off x="355118" y="1630363"/>
                <a:ext cx="8515750" cy="3046988"/>
              </a:xfrm>
              <a:prstGeom prst="rect">
                <a:avLst/>
              </a:prstGeom>
              <a:blipFill>
                <a:blip r:embed="rId2"/>
                <a:stretch>
                  <a:fillRect l="-1646" t="-2600" b="-56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4294212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3.3.1 Histogram Equalization</a:t>
            </a:r>
            <a:endParaRPr lang="en-US" dirty="0">
              <a:solidFill>
                <a:srgbClr val="002060"/>
              </a:solidFill>
            </a:endParaRPr>
          </a:p>
        </p:txBody>
      </p:sp>
      <p:sp>
        <p:nvSpPr>
          <p:cNvPr id="10" name="内容占位符 1"/>
          <p:cNvSpPr txBox="1">
            <a:spLocks/>
          </p:cNvSpPr>
          <p:nvPr/>
        </p:nvSpPr>
        <p:spPr>
          <a:xfrm>
            <a:off x="355118" y="2005403"/>
            <a:ext cx="2534751" cy="403913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3.17</a:t>
            </a:r>
            <a:r>
              <a:rPr lang="en-US" altLang="zh-CN" dirty="0" smtClean="0">
                <a:solidFill>
                  <a:srgbClr val="002060"/>
                </a:solidFill>
                <a:latin typeface="Arial" panose="020B0604020202020204" pitchFamily="34" charset="0"/>
                <a:cs typeface="Arial" panose="020B0604020202020204" pitchFamily="34" charset="0"/>
              </a:rPr>
              <a:t> (a) Monotonically increasing function, showing how multiple values can map to a single value. (b) Strictly monotonically increasing function. This is a one-to-one mapping, both ways.</a:t>
            </a:r>
            <a:endParaRPr lang="en-US" altLang="zh-CN" dirty="0">
              <a:solidFill>
                <a:srgbClr val="000066"/>
              </a:solidFill>
              <a:latin typeface="Arial" panose="020B0604020202020204" pitchFamily="34" charset="0"/>
              <a:cs typeface="Arial" panose="020B0604020202020204" pitchFamily="34" charset="0"/>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89869" y="2697221"/>
            <a:ext cx="6115225" cy="3109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47445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4"/>
          <p:cNvSpPr>
            <a:spLocks noGrp="1"/>
          </p:cNvSpPr>
          <p:nvPr>
            <p:ph sz="quarter" idx="10"/>
          </p:nvPr>
        </p:nvSpPr>
        <p:spPr>
          <a:xfrm>
            <a:off x="494024" y="1738943"/>
            <a:ext cx="8372163" cy="4921498"/>
          </a:xfrm>
        </p:spPr>
        <p:txBody>
          <a:bodyPr>
            <a:normAutofit/>
          </a:bodyPr>
          <a:lstStyle/>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3.1 Background</a:t>
            </a: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3.2 Some Basic Intensity Transformations Functions</a:t>
            </a: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3.3 Histogram Processing</a:t>
            </a: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3.4 Fundamentals of Spatial Filtering</a:t>
            </a: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3.5 Smoothing Spatial Filters</a:t>
            </a: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3.6 Sharpening Spatial Filters</a:t>
            </a: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3.7 Combining Spatial Enhancement Methods</a:t>
            </a: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3.8 Using Fuzzy Techniques for Intensity Transformations and Spatial Filtering</a:t>
            </a:r>
            <a:endParaRPr lang="en-US" altLang="zh-CN" sz="2400" dirty="0">
              <a:solidFill>
                <a:srgbClr val="002060"/>
              </a:solidFill>
              <a:latin typeface="Arial" panose="020B0604020202020204" pitchFamily="34" charset="0"/>
              <a:cs typeface="Arial" panose="020B0604020202020204" pitchFamily="34" charset="0"/>
            </a:endParaRPr>
          </a:p>
        </p:txBody>
      </p:sp>
      <p:sp>
        <p:nvSpPr>
          <p:cNvPr id="9" name="标题 2"/>
          <p:cNvSpPr>
            <a:spLocks noGrp="1"/>
          </p:cNvSpPr>
          <p:nvPr>
            <p:ph type="title"/>
          </p:nvPr>
        </p:nvSpPr>
        <p:spPr>
          <a:xfrm>
            <a:off x="494024" y="974277"/>
            <a:ext cx="8372163" cy="574183"/>
          </a:xfrm>
        </p:spPr>
        <p:txBody>
          <a:bodyPr>
            <a:noAutofit/>
          </a:bodyPr>
          <a:lstStyle/>
          <a:p>
            <a:pPr algn="ctr"/>
            <a:r>
              <a:rPr lang="en-US" altLang="zh-CN" sz="3600" dirty="0" smtClean="0">
                <a:solidFill>
                  <a:srgbClr val="000066"/>
                </a:solidFill>
                <a:latin typeface="Arial" panose="020B0604020202020204" pitchFamily="34" charset="0"/>
                <a:cs typeface="Arial" panose="020B0604020202020204" pitchFamily="34" charset="0"/>
              </a:rPr>
              <a:t>Outline</a:t>
            </a:r>
            <a:endParaRPr lang="zh-CN"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920688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3.3.1 Histogram Equalization</a:t>
            </a:r>
            <a:endParaRPr lang="en-US" dirty="0">
              <a:solidFill>
                <a:srgbClr val="002060"/>
              </a:solidFill>
            </a:endParaRPr>
          </a:p>
        </p:txBody>
      </p:sp>
      <mc:AlternateContent xmlns:mc="http://schemas.openxmlformats.org/markup-compatibility/2006">
        <mc:Choice xmlns:a14="http://schemas.microsoft.com/office/drawing/2010/main" xmlns="" Requires="a14">
          <p:sp>
            <p:nvSpPr>
              <p:cNvPr id="10" name="内容占位符 1"/>
              <p:cNvSpPr txBox="1">
                <a:spLocks/>
              </p:cNvSpPr>
              <p:nvPr/>
            </p:nvSpPr>
            <p:spPr>
              <a:xfrm>
                <a:off x="355118" y="4596067"/>
                <a:ext cx="8503874" cy="197098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3.18</a:t>
                </a:r>
                <a:r>
                  <a:rPr lang="en-US" altLang="zh-CN" dirty="0" smtClean="0">
                    <a:solidFill>
                      <a:srgbClr val="002060"/>
                    </a:solidFill>
                    <a:latin typeface="Arial" panose="020B0604020202020204" pitchFamily="34" charset="0"/>
                    <a:cs typeface="Arial" panose="020B0604020202020204" pitchFamily="34" charset="0"/>
                  </a:rPr>
                  <a:t> (a) An arbitrary PDF. (b) Result of applying the transformation in Eq. (3.3-4) to all intensity levels,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𝑟</m:t>
                    </m:r>
                  </m:oMath>
                </a14:m>
                <a:r>
                  <a:rPr lang="en-US" altLang="zh-CN" dirty="0" smtClean="0">
                    <a:solidFill>
                      <a:srgbClr val="002060"/>
                    </a:solidFill>
                    <a:latin typeface="Arial" panose="020B0604020202020204" pitchFamily="34" charset="0"/>
                    <a:cs typeface="Arial" panose="020B0604020202020204" pitchFamily="34" charset="0"/>
                  </a:rPr>
                  <a:t>. The resulting intensities,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𝑠</m:t>
                    </m:r>
                  </m:oMath>
                </a14:m>
                <a:r>
                  <a:rPr lang="en-US" altLang="zh-CN" dirty="0" smtClean="0">
                    <a:solidFill>
                      <a:srgbClr val="002060"/>
                    </a:solidFill>
                    <a:latin typeface="Arial" panose="020B0604020202020204" pitchFamily="34" charset="0"/>
                    <a:cs typeface="Arial" panose="020B0604020202020204" pitchFamily="34" charset="0"/>
                  </a:rPr>
                  <a:t>, have a uniform PDF, independently of the form of the PDF of the </a:t>
                </a:r>
                <a14:m>
                  <m:oMath xmlns:m="http://schemas.openxmlformats.org/officeDocument/2006/math">
                    <m:sSup>
                      <m:sSupPr>
                        <m:ctrlPr>
                          <a:rPr lang="en-US" altLang="zh-CN" b="0" i="1" smtClean="0">
                            <a:solidFill>
                              <a:srgbClr val="002060"/>
                            </a:solidFill>
                            <a:latin typeface="Cambria Math" panose="02040503050406030204" pitchFamily="18" charset="0"/>
                            <a:cs typeface="Arial" panose="020B0604020202020204" pitchFamily="34" charset="0"/>
                          </a:rPr>
                        </m:ctrlPr>
                      </m:sSupPr>
                      <m:e>
                        <m:r>
                          <a:rPr lang="en-US" altLang="zh-CN" b="0" i="1" smtClean="0">
                            <a:solidFill>
                              <a:srgbClr val="002060"/>
                            </a:solidFill>
                            <a:latin typeface="Cambria Math" panose="02040503050406030204" pitchFamily="18" charset="0"/>
                            <a:cs typeface="Arial" panose="020B0604020202020204" pitchFamily="34" charset="0"/>
                          </a:rPr>
                          <m:t>𝑟</m:t>
                        </m:r>
                      </m:e>
                      <m:sup>
                        <m:r>
                          <a:rPr lang="en-US" altLang="zh-CN" b="0" i="1" smtClean="0">
                            <a:solidFill>
                              <a:srgbClr val="002060"/>
                            </a:solidFill>
                            <a:latin typeface="Cambria Math" panose="02040503050406030204" pitchFamily="18" charset="0"/>
                            <a:cs typeface="Arial" panose="020B0604020202020204" pitchFamily="34" charset="0"/>
                          </a:rPr>
                          <m:t>′</m:t>
                        </m:r>
                      </m:sup>
                    </m:sSup>
                    <m:r>
                      <a:rPr lang="en-US" altLang="zh-CN" b="0" i="1" smtClean="0">
                        <a:solidFill>
                          <a:srgbClr val="002060"/>
                        </a:solidFill>
                        <a:latin typeface="Cambria Math" panose="02040503050406030204" pitchFamily="18" charset="0"/>
                        <a:cs typeface="Arial" panose="020B0604020202020204" pitchFamily="34" charset="0"/>
                      </a:rPr>
                      <m:t>𝑠</m:t>
                    </m:r>
                  </m:oMath>
                </a14:m>
                <a:r>
                  <a:rPr lang="en-US" altLang="zh-CN" dirty="0" smtClean="0">
                    <a:solidFill>
                      <a:srgbClr val="002060"/>
                    </a:solidFill>
                    <a:latin typeface="Arial" panose="020B0604020202020204" pitchFamily="34" charset="0"/>
                    <a:cs typeface="Arial" panose="020B0604020202020204" pitchFamily="34" charset="0"/>
                  </a:rPr>
                  <a:t/>
                </a:r>
                <a:endParaRPr lang="en-US" altLang="zh-CN" dirty="0">
                  <a:solidFill>
                    <a:srgbClr val="000066"/>
                  </a:solidFill>
                  <a:latin typeface="Arial" panose="020B0604020202020204" pitchFamily="34" charset="0"/>
                  <a:cs typeface="Arial" panose="020B0604020202020204" pitchFamily="34" charset="0"/>
                </a:endParaRPr>
              </a:p>
            </p:txBody>
          </p:sp>
        </mc:Choice>
        <mc:Fallback>
          <p:sp>
            <p:nvSpPr>
              <p:cNvPr id="10" name="内容占位符 1"/>
              <p:cNvSpPr txBox="1">
                <a:spLocks noRot="1" noChangeAspect="1" noMove="1" noResize="1" noEditPoints="1" noAdjustHandles="1" noChangeArrowheads="1" noChangeShapeType="1" noTextEdit="1"/>
              </p:cNvSpPr>
              <p:nvPr/>
            </p:nvSpPr>
            <p:spPr>
              <a:xfrm>
                <a:off x="355118" y="4596067"/>
                <a:ext cx="8503874" cy="1970987"/>
              </a:xfrm>
              <a:prstGeom prst="rect">
                <a:avLst/>
              </a:prstGeom>
              <a:blipFill>
                <a:blip r:embed="rId2"/>
                <a:stretch>
                  <a:fillRect l="-717" t="-1548" r="-1219"/>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b="33146"/>
          <a:stretch/>
        </p:blipFill>
        <p:spPr bwMode="auto">
          <a:xfrm>
            <a:off x="267368" y="1694371"/>
            <a:ext cx="8737726" cy="2901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766133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3.3.1 Histogram Equalization</a:t>
            </a:r>
            <a:endParaRPr lang="en-US" dirty="0">
              <a:solidFill>
                <a:srgbClr val="002060"/>
              </a:solidFill>
            </a:endParaRPr>
          </a:p>
        </p:txBody>
      </p:sp>
      <mc:AlternateContent xmlns:mc="http://schemas.openxmlformats.org/markup-compatibility/2006">
        <mc:Choice xmlns:a14="http://schemas.microsoft.com/office/drawing/2010/main" xmlns="" Requires="a14">
          <p:sp>
            <p:nvSpPr>
              <p:cNvPr id="4" name="矩形 3"/>
              <p:cNvSpPr/>
              <p:nvPr/>
            </p:nvSpPr>
            <p:spPr>
              <a:xfrm>
                <a:off x="355118" y="1630363"/>
                <a:ext cx="8649975" cy="1015663"/>
              </a:xfrm>
              <a:prstGeom prst="rect">
                <a:avLst/>
              </a:prstGeom>
            </p:spPr>
            <p:txBody>
              <a:bodyPr wrap="square">
                <a:spAutoFit/>
              </a:bodyPr>
              <a:lstStyle/>
              <a:p>
                <a:r>
                  <a:rPr lang="en-US" altLang="zh-CN" sz="2000" dirty="0" smtClean="0">
                    <a:solidFill>
                      <a:srgbClr val="000066"/>
                    </a:solidFill>
                    <a:latin typeface="Arial" panose="020B0604020202020204" pitchFamily="34" charset="0"/>
                    <a:cs typeface="Arial" panose="020B0604020202020204" pitchFamily="34" charset="0"/>
                  </a:rPr>
                  <a:t>Let the gray levels in an image be represented as random variables </a:t>
                </a:r>
                <a14:m>
                  <m:oMath xmlns:m="http://schemas.openxmlformats.org/officeDocument/2006/math">
                    <m:r>
                      <a:rPr lang="en-US" altLang="zh-CN" sz="2000" b="0" i="1" smtClean="0">
                        <a:solidFill>
                          <a:srgbClr val="000066"/>
                        </a:solidFill>
                        <a:latin typeface="Cambria Math" panose="02040503050406030204" pitchFamily="18" charset="0"/>
                        <a:cs typeface="Arial" panose="020B0604020202020204" pitchFamily="34" charset="0"/>
                      </a:rPr>
                      <m:t>𝑟</m:t>
                    </m:r>
                  </m:oMath>
                </a14:m>
                <a:r>
                  <a:rPr lang="en-US" altLang="zh-CN" sz="2000" dirty="0" smtClean="0">
                    <a:solidFill>
                      <a:srgbClr val="000066"/>
                    </a:solidFill>
                    <a:latin typeface="Arial" panose="020B0604020202020204" pitchFamily="34" charset="0"/>
                    <a:cs typeface="Arial" panose="020B0604020202020204" pitchFamily="34" charset="0"/>
                  </a:rPr>
                  <a:t> in the range </a:t>
                </a:r>
                <a14:m>
                  <m:oMath xmlns:m="http://schemas.openxmlformats.org/officeDocument/2006/math">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0, 1</m:t>
                        </m:r>
                      </m:e>
                    </m:d>
                  </m:oMath>
                </a14:m>
                <a:r>
                  <a:rPr lang="en-US" altLang="zh-CN" sz="2000" dirty="0" smtClean="0">
                    <a:solidFill>
                      <a:srgbClr val="000066"/>
                    </a:solidFill>
                    <a:latin typeface="Arial" panose="020B0604020202020204" pitchFamily="34" charset="0"/>
                    <a:cs typeface="Arial" panose="020B0604020202020204" pitchFamily="34" charset="0"/>
                  </a:rPr>
                  <a:t>, with a </a:t>
                </a:r>
                <a:r>
                  <a:rPr lang="en-US" altLang="zh-CN" sz="2000" i="1" dirty="0" smtClean="0">
                    <a:solidFill>
                      <a:srgbClr val="000066"/>
                    </a:solidFill>
                    <a:latin typeface="Arial" panose="020B0604020202020204" pitchFamily="34" charset="0"/>
                    <a:cs typeface="Arial" panose="020B0604020202020204" pitchFamily="34" charset="0"/>
                  </a:rPr>
                  <a:t>probability density function </a:t>
                </a:r>
                <a:r>
                  <a:rPr lang="en-US" altLang="zh-CN" sz="2000" dirty="0" smtClean="0">
                    <a:solidFill>
                      <a:srgbClr val="000066"/>
                    </a:solidFill>
                    <a:latin typeface="Arial" panose="020B0604020202020204" pitchFamily="34" charset="0"/>
                    <a:cs typeface="Arial" panose="020B0604020202020204" pitchFamily="34" charset="0"/>
                  </a:rPr>
                  <a:t>(pdf): </a:t>
                </a:r>
                <a14:m>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𝑟</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𝑟</m:t>
                        </m:r>
                      </m:e>
                    </m:d>
                  </m:oMath>
                </a14:m>
                <a:r>
                  <a:rPr lang="en-US" altLang="zh-CN" sz="2000" i="1" dirty="0" smtClean="0">
                    <a:solidFill>
                      <a:srgbClr val="000066"/>
                    </a:solidFill>
                    <a:latin typeface="Arial" panose="020B0604020202020204" pitchFamily="34" charset="0"/>
                    <a:cs typeface="Arial" panose="020B0604020202020204" pitchFamily="34" charset="0"/>
                  </a:rPr>
                  <a:t>. </a:t>
                </a:r>
                <a:r>
                  <a:rPr lang="en-US" altLang="zh-CN" sz="2000" dirty="0" smtClean="0">
                    <a:solidFill>
                      <a:srgbClr val="000066"/>
                    </a:solidFill>
                    <a:latin typeface="Arial" panose="020B0604020202020204" pitchFamily="34" charset="0"/>
                    <a:cs typeface="Arial" panose="020B0604020202020204" pitchFamily="34" charset="0"/>
                  </a:rPr>
                  <a:t>Let </a:t>
                </a:r>
                <a14:m>
                  <m:oMath xmlns:m="http://schemas.openxmlformats.org/officeDocument/2006/math">
                    <m:r>
                      <a:rPr lang="en-US" altLang="zh-CN" sz="2000" b="0" i="1" smtClean="0">
                        <a:solidFill>
                          <a:srgbClr val="000066"/>
                        </a:solidFill>
                        <a:latin typeface="Cambria Math" panose="02040503050406030204" pitchFamily="18" charset="0"/>
                        <a:cs typeface="Arial" panose="020B0604020202020204" pitchFamily="34" charset="0"/>
                      </a:rPr>
                      <m:t>𝑠</m:t>
                    </m:r>
                    <m:r>
                      <a:rPr lang="en-US" altLang="zh-CN" sz="2000" b="0" i="1" smtClean="0">
                        <a:solidFill>
                          <a:srgbClr val="000066"/>
                        </a:solidFill>
                        <a:latin typeface="Cambria Math" panose="02040503050406030204" pitchFamily="18" charset="0"/>
                        <a:cs typeface="Arial" panose="020B0604020202020204" pitchFamily="34" charset="0"/>
                      </a:rPr>
                      <m:t>=</m:t>
                    </m:r>
                    <m:r>
                      <a:rPr lang="en-US" altLang="zh-CN" sz="2000" b="0" i="1" smtClean="0">
                        <a:solidFill>
                          <a:srgbClr val="000066"/>
                        </a:solidFill>
                        <a:latin typeface="Cambria Math" panose="02040503050406030204" pitchFamily="18" charset="0"/>
                        <a:cs typeface="Arial" panose="020B0604020202020204" pitchFamily="34" charset="0"/>
                      </a:rPr>
                      <m:t>𝑇</m:t>
                    </m:r>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𝑟</m:t>
                        </m:r>
                      </m:e>
                    </m:d>
                  </m:oMath>
                </a14:m>
                <a:r>
                  <a:rPr lang="en-US" altLang="zh-CN" sz="2000" i="1" dirty="0" smtClean="0">
                    <a:solidFill>
                      <a:srgbClr val="000066"/>
                    </a:solidFill>
                    <a:latin typeface="Arial" panose="020B0604020202020204" pitchFamily="34" charset="0"/>
                    <a:cs typeface="Arial" panose="020B0604020202020204" pitchFamily="34" charset="0"/>
                  </a:rPr>
                  <a:t/>
                </a:r>
                <a:r>
                  <a:rPr lang="en-US" altLang="zh-CN" sz="2000" dirty="0" smtClean="0">
                    <a:solidFill>
                      <a:srgbClr val="000066"/>
                    </a:solidFill>
                    <a:latin typeface="Arial" panose="020B0604020202020204" pitchFamily="34" charset="0"/>
                    <a:cs typeface="Arial" panose="020B0604020202020204" pitchFamily="34" charset="0"/>
                  </a:rPr>
                  <a:t>be a monotonic, invertible transformation on </a:t>
                </a:r>
                <a14:m>
                  <m:oMath xmlns:m="http://schemas.openxmlformats.org/officeDocument/2006/math">
                    <m:r>
                      <a:rPr lang="en-US" altLang="zh-CN" sz="2000" b="0" i="1" smtClean="0">
                        <a:solidFill>
                          <a:srgbClr val="000066"/>
                        </a:solidFill>
                        <a:latin typeface="Cambria Math" panose="02040503050406030204" pitchFamily="18" charset="0"/>
                        <a:cs typeface="Arial" panose="020B0604020202020204" pitchFamily="34" charset="0"/>
                      </a:rPr>
                      <m:t>𝑟</m:t>
                    </m:r>
                  </m:oMath>
                </a14:m>
                <a:r>
                  <a:rPr lang="en-US" altLang="zh-CN" sz="2000" i="1" dirty="0" smtClean="0">
                    <a:solidFill>
                      <a:srgbClr val="000066"/>
                    </a:solidFill>
                    <a:latin typeface="Arial" panose="020B0604020202020204" pitchFamily="34" charset="0"/>
                    <a:cs typeface="Arial" panose="020B0604020202020204" pitchFamily="34" charset="0"/>
                  </a:rPr>
                  <a:t>;</a:t>
                </a:r>
                <a:endParaRPr lang="en-US" altLang="zh-CN" sz="2000" i="1" dirty="0">
                  <a:solidFill>
                    <a:srgbClr val="000066"/>
                  </a:solidFill>
                  <a:latin typeface="Arial" panose="020B0604020202020204" pitchFamily="34" charset="0"/>
                  <a:cs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355118" y="1630363"/>
                <a:ext cx="8649975" cy="1015663"/>
              </a:xfrm>
              <a:prstGeom prst="rect">
                <a:avLst/>
              </a:prstGeom>
              <a:blipFill>
                <a:blip r:embed="rId2"/>
                <a:stretch>
                  <a:fillRect l="-705" t="-2395" r="-1550" b="-10180"/>
                </a:stretch>
              </a:blipFill>
            </p:spPr>
            <p:txBody>
              <a:bodyPr/>
              <a:lstStyle/>
              <a:p>
                <a:r>
                  <a:rPr lang="zh-CN" altLang="en-US">
                    <a:noFill/>
                  </a:rPr>
                  <a:t> </a:t>
                </a:r>
              </a:p>
            </p:txBody>
          </p:sp>
        </mc:Fallback>
      </mc:AlternateContent>
      <p:pic>
        <p:nvPicPr>
          <p:cNvPr id="7" name="Picture 4"/>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28489" r="58917"/>
          <a:stretch/>
        </p:blipFill>
        <p:spPr bwMode="auto">
          <a:xfrm>
            <a:off x="355118" y="2756902"/>
            <a:ext cx="3781763" cy="35488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9" name="矩形 8"/>
              <p:cNvSpPr/>
              <p:nvPr/>
            </p:nvSpPr>
            <p:spPr>
              <a:xfrm>
                <a:off x="4310744" y="2756901"/>
                <a:ext cx="4694350" cy="3529364"/>
              </a:xfrm>
              <a:prstGeom prst="rect">
                <a:avLst/>
              </a:prstGeom>
            </p:spPr>
            <p:txBody>
              <a:bodyPr wrap="square">
                <a:spAutoFit/>
              </a:bodyPr>
              <a:lstStyle/>
              <a:p>
                <a:r>
                  <a:rPr lang="en-US" altLang="zh-CN" sz="2000" dirty="0" smtClean="0">
                    <a:solidFill>
                      <a:srgbClr val="000066"/>
                    </a:solidFill>
                    <a:latin typeface="Arial" panose="020B0604020202020204" pitchFamily="34" charset="0"/>
                    <a:cs typeface="Arial" panose="020B0604020202020204" pitchFamily="34" charset="0"/>
                  </a:rPr>
                  <a:t>All the pixels below the curve </a:t>
                </a:r>
                <a14:m>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𝑟</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𝑟</m:t>
                        </m:r>
                      </m:e>
                    </m:d>
                  </m:oMath>
                </a14:m>
                <a:r>
                  <a:rPr lang="en-US" altLang="zh-CN" sz="2000" i="1" dirty="0" smtClean="0">
                    <a:solidFill>
                      <a:srgbClr val="000066"/>
                    </a:solidFill>
                    <a:latin typeface="Arial" panose="020B0604020202020204" pitchFamily="34" charset="0"/>
                    <a:cs typeface="Arial" panose="020B0604020202020204" pitchFamily="34" charset="0"/>
                  </a:rPr>
                  <a:t> in the interval </a:t>
                </a:r>
                <a14:m>
                  <m:oMath xmlns:m="http://schemas.openxmlformats.org/officeDocument/2006/math">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𝑟</m:t>
                        </m:r>
                        <m:r>
                          <a:rPr lang="en-US" altLang="zh-CN" sz="2000" b="0" i="1" smtClean="0">
                            <a:solidFill>
                              <a:srgbClr val="000066"/>
                            </a:solidFill>
                            <a:latin typeface="Cambria Math" panose="02040503050406030204" pitchFamily="18" charset="0"/>
                            <a:cs typeface="Arial" panose="020B0604020202020204" pitchFamily="34" charset="0"/>
                          </a:rPr>
                          <m:t>, </m:t>
                        </m:r>
                        <m:r>
                          <a:rPr lang="en-US" altLang="zh-CN" sz="2000" b="0" i="1" smtClean="0">
                            <a:solidFill>
                              <a:srgbClr val="000066"/>
                            </a:solidFill>
                            <a:latin typeface="Cambria Math" panose="02040503050406030204" pitchFamily="18" charset="0"/>
                            <a:cs typeface="Arial" panose="020B0604020202020204" pitchFamily="34" charset="0"/>
                          </a:rPr>
                          <m:t>𝑟</m:t>
                        </m:r>
                        <m:r>
                          <a:rPr lang="en-US" altLang="zh-CN" sz="2000" b="0" i="1" smtClean="0">
                            <a:solidFill>
                              <a:srgbClr val="000066"/>
                            </a:solidFill>
                            <a:latin typeface="Cambria Math" panose="02040503050406030204" pitchFamily="18" charset="0"/>
                            <a:cs typeface="Arial" panose="020B0604020202020204" pitchFamily="34" charset="0"/>
                          </a:rPr>
                          <m:t>+</m:t>
                        </m:r>
                        <m:r>
                          <a:rPr lang="en-US" altLang="zh-CN" sz="2000" b="0" i="1" smtClean="0">
                            <a:solidFill>
                              <a:srgbClr val="000066"/>
                            </a:solidFill>
                            <a:latin typeface="Cambria Math" panose="02040503050406030204" pitchFamily="18" charset="0"/>
                            <a:cs typeface="Arial" panose="020B0604020202020204" pitchFamily="34" charset="0"/>
                          </a:rPr>
                          <m:t>𝑑𝑟</m:t>
                        </m:r>
                      </m:e>
                    </m:d>
                  </m:oMath>
                </a14:m>
                <a:r>
                  <a:rPr lang="en-US" altLang="zh-CN" sz="2000" i="1" dirty="0" smtClean="0">
                    <a:solidFill>
                      <a:srgbClr val="000066"/>
                    </a:solidFill>
                    <a:latin typeface="Arial" panose="020B0604020202020204" pitchFamily="34" charset="0"/>
                    <a:cs typeface="Arial" panose="020B0604020202020204" pitchFamily="34" charset="0"/>
                  </a:rPr>
                  <a:t/>
                </a:r>
                <a:r>
                  <a:rPr lang="en-US" altLang="zh-CN" sz="2000" dirty="0" smtClean="0">
                    <a:solidFill>
                      <a:srgbClr val="000066"/>
                    </a:solidFill>
                    <a:latin typeface="Arial" panose="020B0604020202020204" pitchFamily="34" charset="0"/>
                    <a:cs typeface="Arial" panose="020B0604020202020204" pitchFamily="34" charset="0"/>
                  </a:rPr>
                  <a:t>are mapped to pixels below </a:t>
                </a:r>
                <a14:m>
                  <m:oMath xmlns:m="http://schemas.openxmlformats.org/officeDocument/2006/math">
                    <m:r>
                      <a:rPr lang="en-US" altLang="zh-CN" sz="2000" b="0" i="1" smtClean="0">
                        <a:solidFill>
                          <a:srgbClr val="000066"/>
                        </a:solidFill>
                        <a:latin typeface="Cambria Math" panose="02040503050406030204" pitchFamily="18" charset="0"/>
                        <a:cs typeface="Arial" panose="020B0604020202020204" pitchFamily="34" charset="0"/>
                      </a:rPr>
                      <m:t>𝑝</m:t>
                    </m:r>
                    <m:r>
                      <a:rPr lang="en-US" altLang="zh-CN" sz="2000" b="0" i="1" smtClean="0">
                        <a:solidFill>
                          <a:srgbClr val="000066"/>
                        </a:solidFill>
                        <a:latin typeface="Cambria Math" panose="02040503050406030204" pitchFamily="18" charset="0"/>
                        <a:cs typeface="Arial" panose="020B0604020202020204" pitchFamily="34" charset="0"/>
                      </a:rPr>
                      <m:t>_</m:t>
                    </m:r>
                    <m:r>
                      <a:rPr lang="en-US" altLang="zh-CN" sz="2000" b="0" i="1" smtClean="0">
                        <a:solidFill>
                          <a:srgbClr val="000066"/>
                        </a:solidFill>
                        <a:latin typeface="Cambria Math" panose="02040503050406030204" pitchFamily="18" charset="0"/>
                        <a:cs typeface="Arial" panose="020B0604020202020204" pitchFamily="34" charset="0"/>
                      </a:rPr>
                      <m:t>𝑠</m:t>
                    </m:r>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𝑠</m:t>
                        </m:r>
                      </m:e>
                    </m:d>
                  </m:oMath>
                </a14:m>
                <a:r>
                  <a:rPr lang="en-US" altLang="zh-CN" sz="2000" dirty="0" smtClean="0">
                    <a:solidFill>
                      <a:srgbClr val="000066"/>
                    </a:solidFill>
                    <a:latin typeface="Arial" panose="020B0604020202020204" pitchFamily="34" charset="0"/>
                    <a:cs typeface="Arial" panose="020B0604020202020204" pitchFamily="34" charset="0"/>
                  </a:rPr>
                  <a:t> in </a:t>
                </a:r>
                <a14:m>
                  <m:oMath xmlns:m="http://schemas.openxmlformats.org/officeDocument/2006/math">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𝑠</m:t>
                        </m:r>
                        <m:r>
                          <a:rPr lang="en-US" altLang="zh-CN" sz="2000" b="0" i="1" smtClean="0">
                            <a:solidFill>
                              <a:srgbClr val="000066"/>
                            </a:solidFill>
                            <a:latin typeface="Cambria Math" panose="02040503050406030204" pitchFamily="18" charset="0"/>
                            <a:cs typeface="Arial" panose="020B0604020202020204" pitchFamily="34" charset="0"/>
                          </a:rPr>
                          <m:t>, </m:t>
                        </m:r>
                        <m:r>
                          <a:rPr lang="en-US" altLang="zh-CN" sz="2000" b="0" i="1" smtClean="0">
                            <a:solidFill>
                              <a:srgbClr val="000066"/>
                            </a:solidFill>
                            <a:latin typeface="Cambria Math" panose="02040503050406030204" pitchFamily="18" charset="0"/>
                            <a:cs typeface="Arial" panose="020B0604020202020204" pitchFamily="34" charset="0"/>
                          </a:rPr>
                          <m:t>𝑠</m:t>
                        </m:r>
                        <m:r>
                          <a:rPr lang="en-US" altLang="zh-CN" sz="2000" b="0" i="1" smtClean="0">
                            <a:solidFill>
                              <a:srgbClr val="000066"/>
                            </a:solidFill>
                            <a:latin typeface="Cambria Math" panose="02040503050406030204" pitchFamily="18" charset="0"/>
                            <a:cs typeface="Arial" panose="020B0604020202020204" pitchFamily="34" charset="0"/>
                          </a:rPr>
                          <m:t>+</m:t>
                        </m:r>
                        <m:r>
                          <a:rPr lang="en-US" altLang="zh-CN" sz="2000" b="0" i="1" smtClean="0">
                            <a:solidFill>
                              <a:srgbClr val="000066"/>
                            </a:solidFill>
                            <a:latin typeface="Cambria Math" panose="02040503050406030204" pitchFamily="18" charset="0"/>
                            <a:cs typeface="Arial" panose="020B0604020202020204" pitchFamily="34" charset="0"/>
                          </a:rPr>
                          <m:t>𝑑𝑠</m:t>
                        </m:r>
                      </m:e>
                    </m:d>
                  </m:oMath>
                </a14:m>
                <a:r>
                  <a:rPr lang="en-US" altLang="zh-CN" sz="2000" i="1" dirty="0" smtClean="0">
                    <a:solidFill>
                      <a:srgbClr val="000066"/>
                    </a:solidFill>
                    <a:latin typeface="Arial" panose="020B0604020202020204" pitchFamily="34" charset="0"/>
                    <a:cs typeface="Arial" panose="020B0604020202020204" pitchFamily="34" charset="0"/>
                  </a:rPr>
                  <a:t>,</a:t>
                </a:r>
                <a:r>
                  <a:rPr lang="en-US" altLang="zh-CN" sz="2000" dirty="0" smtClean="0">
                    <a:solidFill>
                      <a:srgbClr val="000066"/>
                    </a:solidFill>
                    <a:latin typeface="Arial" panose="020B0604020202020204" pitchFamily="34" charset="0"/>
                    <a:cs typeface="Arial" panose="020B0604020202020204" pitchFamily="34" charset="0"/>
                  </a:rPr>
                  <a:t> i.e. the two areas are equal:</a:t>
                </a:r>
              </a:p>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𝑠</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𝑠</m:t>
                          </m:r>
                        </m:e>
                      </m:d>
                      <m:r>
                        <a:rPr lang="en-US" altLang="zh-CN" sz="2000" b="0" i="1" smtClean="0">
                          <a:solidFill>
                            <a:srgbClr val="000066"/>
                          </a:solidFill>
                          <a:latin typeface="Cambria Math" panose="02040503050406030204" pitchFamily="18" charset="0"/>
                          <a:cs typeface="Arial" panose="020B0604020202020204" pitchFamily="34" charset="0"/>
                        </a:rPr>
                        <m:t>𝑑𝑠</m:t>
                      </m:r>
                      <m:r>
                        <a:rPr lang="en-US" altLang="zh-CN" sz="2000" b="0" i="1" smtClean="0">
                          <a:solidFill>
                            <a:srgbClr val="000066"/>
                          </a:solidFill>
                          <a:latin typeface="Cambria Math" panose="02040503050406030204" pitchFamily="18" charset="0"/>
                          <a:cs typeface="Arial" panose="020B0604020202020204" pitchFamily="34" charset="0"/>
                        </a:rPr>
                        <m:t>=</m:t>
                      </m:r>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𝑟</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𝑟</m:t>
                          </m:r>
                        </m:e>
                      </m:d>
                      <m:r>
                        <a:rPr lang="en-US" altLang="zh-CN" sz="2000" b="0" i="1" smtClean="0">
                          <a:solidFill>
                            <a:srgbClr val="000066"/>
                          </a:solidFill>
                          <a:latin typeface="Cambria Math" panose="02040503050406030204" pitchFamily="18" charset="0"/>
                          <a:cs typeface="Arial" panose="020B0604020202020204" pitchFamily="34" charset="0"/>
                        </a:rPr>
                        <m:t>𝑑𝑟</m:t>
                      </m:r>
                    </m:oMath>
                  </m:oMathPara>
                </a14:m>
                <a:endParaRPr lang="en-US" altLang="zh-CN" sz="2000" b="0" i="1" dirty="0" smtClean="0">
                  <a:solidFill>
                    <a:srgbClr val="000066"/>
                  </a:solidFill>
                  <a:latin typeface="Arial" panose="020B0604020202020204" pitchFamily="34" charset="0"/>
                  <a:cs typeface="Arial" panose="020B0604020202020204" pitchFamily="34" charset="0"/>
                </a:endParaRPr>
              </a:p>
              <a:p>
                <a:r>
                  <a:rPr lang="en-US" altLang="zh-CN" sz="2000" dirty="0" smtClean="0">
                    <a:solidFill>
                      <a:srgbClr val="000066"/>
                    </a:solidFill>
                    <a:latin typeface="Arial" panose="020B0604020202020204" pitchFamily="34" charset="0"/>
                    <a:cs typeface="Arial" panose="020B0604020202020204" pitchFamily="34" charset="0"/>
                  </a:rPr>
                  <a:t>Let us take the particular transformation</a:t>
                </a:r>
              </a:p>
              <a:p>
                <a:pPr algn="ctr"/>
                <a14:m>
                  <m:oMathPara xmlns:m="http://schemas.openxmlformats.org/officeDocument/2006/math">
                    <m:oMathParaPr>
                      <m:jc m:val="centerGroup"/>
                    </m:oMathParaPr>
                    <m:oMath xmlns:m="http://schemas.openxmlformats.org/officeDocument/2006/math">
                      <m:r>
                        <a:rPr lang="en-US" altLang="zh-CN" sz="2000" b="0" i="1" smtClean="0">
                          <a:solidFill>
                            <a:srgbClr val="000066"/>
                          </a:solidFill>
                          <a:latin typeface="Cambria Math" panose="02040503050406030204" pitchFamily="18" charset="0"/>
                          <a:cs typeface="Arial" panose="020B0604020202020204" pitchFamily="34" charset="0"/>
                        </a:rPr>
                        <m:t>𝑠</m:t>
                      </m:r>
                      <m:r>
                        <a:rPr lang="en-US" altLang="zh-CN" sz="2000" b="0" i="1" smtClean="0">
                          <a:solidFill>
                            <a:srgbClr val="000066"/>
                          </a:solidFill>
                          <a:latin typeface="Cambria Math" panose="02040503050406030204" pitchFamily="18" charset="0"/>
                          <a:cs typeface="Arial" panose="020B0604020202020204" pitchFamily="34" charset="0"/>
                        </a:rPr>
                        <m:t>=</m:t>
                      </m:r>
                      <m:r>
                        <a:rPr lang="en-US" altLang="zh-CN" sz="2000" b="0" i="1" smtClean="0">
                          <a:solidFill>
                            <a:srgbClr val="000066"/>
                          </a:solidFill>
                          <a:latin typeface="Cambria Math" panose="02040503050406030204" pitchFamily="18" charset="0"/>
                          <a:cs typeface="Arial" panose="020B0604020202020204" pitchFamily="34" charset="0"/>
                        </a:rPr>
                        <m:t>𝑇</m:t>
                      </m:r>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𝑟</m:t>
                          </m:r>
                        </m:e>
                      </m:d>
                      <m:r>
                        <a:rPr lang="en-US" altLang="zh-CN" sz="2000" b="0" i="1" smtClean="0">
                          <a:solidFill>
                            <a:srgbClr val="000066"/>
                          </a:solidFill>
                          <a:latin typeface="Cambria Math" panose="02040503050406030204" pitchFamily="18" charset="0"/>
                          <a:cs typeface="Arial" panose="020B0604020202020204" pitchFamily="34" charset="0"/>
                        </a:rPr>
                        <m:t>=</m:t>
                      </m:r>
                      <m:nary>
                        <m:naryPr>
                          <m:ctrlPr>
                            <a:rPr lang="en-US" altLang="zh-CN" sz="2000" b="0" i="1" smtClean="0">
                              <a:solidFill>
                                <a:srgbClr val="000066"/>
                              </a:solidFill>
                              <a:latin typeface="Cambria Math" panose="02040503050406030204" pitchFamily="18" charset="0"/>
                              <a:cs typeface="Arial" panose="020B0604020202020204" pitchFamily="34" charset="0"/>
                            </a:rPr>
                          </m:ctrlPr>
                        </m:naryPr>
                        <m:sub>
                          <m:r>
                            <a:rPr lang="en-US" altLang="zh-CN" sz="2000" b="0" i="1" smtClean="0">
                              <a:solidFill>
                                <a:srgbClr val="000066"/>
                              </a:solidFill>
                              <a:latin typeface="Cambria Math" panose="02040503050406030204" pitchFamily="18" charset="0"/>
                              <a:cs typeface="Arial" panose="020B0604020202020204" pitchFamily="34" charset="0"/>
                            </a:rPr>
                            <m:t>0</m:t>
                          </m:r>
                        </m:sub>
                        <m:sup>
                          <m:r>
                            <a:rPr lang="en-US" altLang="zh-CN" sz="2000" b="0" i="1" smtClean="0">
                              <a:solidFill>
                                <a:srgbClr val="000066"/>
                              </a:solidFill>
                              <a:latin typeface="Cambria Math" panose="02040503050406030204" pitchFamily="18" charset="0"/>
                              <a:cs typeface="Arial" panose="020B0604020202020204" pitchFamily="34" charset="0"/>
                            </a:rPr>
                            <m:t>𝑟</m:t>
                          </m:r>
                        </m:sup>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𝑟</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𝑤</m:t>
                              </m:r>
                            </m:e>
                          </m:d>
                          <m:r>
                            <a:rPr lang="en-US" altLang="zh-CN" sz="2000" b="0" i="1" smtClean="0">
                              <a:solidFill>
                                <a:srgbClr val="000066"/>
                              </a:solidFill>
                              <a:latin typeface="Cambria Math" panose="02040503050406030204" pitchFamily="18" charset="0"/>
                              <a:cs typeface="Arial" panose="020B0604020202020204" pitchFamily="34" charset="0"/>
                            </a:rPr>
                            <m:t>𝑑𝑤</m:t>
                          </m:r>
                        </m:e>
                      </m:nary>
                    </m:oMath>
                  </m:oMathPara>
                </a14:m>
                <a:endParaRPr lang="en-US" altLang="zh-CN" sz="2000" b="0" dirty="0" smtClean="0">
                  <a:solidFill>
                    <a:srgbClr val="000066"/>
                  </a:solidFill>
                  <a:latin typeface="Arial" panose="020B0604020202020204" pitchFamily="34" charset="0"/>
                  <a:cs typeface="Arial" panose="020B0604020202020204" pitchFamily="34" charset="0"/>
                </a:endParaRPr>
              </a:p>
              <a:p>
                <a:r>
                  <a:rPr lang="en-US" altLang="zh-CN" sz="2000" dirty="0" smtClean="0">
                    <a:solidFill>
                      <a:srgbClr val="000066"/>
                    </a:solidFill>
                    <a:latin typeface="Arial" panose="020B0604020202020204" pitchFamily="34" charset="0"/>
                    <a:cs typeface="Arial" panose="020B0604020202020204" pitchFamily="34" charset="0"/>
                  </a:rPr>
                  <a:t>which is monotonic and invertible, since it is the </a:t>
                </a:r>
                <a:r>
                  <a:rPr lang="en-US" altLang="zh-CN" sz="2000" i="1" dirty="0" smtClean="0">
                    <a:solidFill>
                      <a:srgbClr val="000066"/>
                    </a:solidFill>
                    <a:latin typeface="Arial" panose="020B0604020202020204" pitchFamily="34" charset="0"/>
                    <a:cs typeface="Arial" panose="020B0604020202020204" pitchFamily="34" charset="0"/>
                  </a:rPr>
                  <a:t>cumulative distribution function </a:t>
                </a:r>
                <a:r>
                  <a:rPr lang="en-US" altLang="zh-CN" sz="2000" dirty="0" smtClean="0">
                    <a:solidFill>
                      <a:srgbClr val="000066"/>
                    </a:solidFill>
                    <a:latin typeface="Arial" panose="020B0604020202020204" pitchFamily="34" charset="0"/>
                    <a:cs typeface="Arial" panose="020B0604020202020204" pitchFamily="34" charset="0"/>
                  </a:rPr>
                  <a:t>(</a:t>
                </a:r>
                <a:r>
                  <a:rPr lang="en-US" altLang="zh-CN" sz="2000" dirty="0" err="1" smtClean="0">
                    <a:solidFill>
                      <a:srgbClr val="000066"/>
                    </a:solidFill>
                    <a:latin typeface="Arial" panose="020B0604020202020204" pitchFamily="34" charset="0"/>
                    <a:cs typeface="Arial" panose="020B0604020202020204" pitchFamily="34" charset="0"/>
                  </a:rPr>
                  <a:t>cdf</a:t>
                </a:r>
                <a:r>
                  <a:rPr lang="en-US" altLang="zh-CN" sz="2000" dirty="0" smtClean="0">
                    <a:solidFill>
                      <a:srgbClr val="000066"/>
                    </a:solidFill>
                    <a:latin typeface="Arial" panose="020B0604020202020204" pitchFamily="34" charset="0"/>
                    <a:cs typeface="Arial" panose="020B0604020202020204" pitchFamily="34" charset="0"/>
                  </a:rPr>
                  <a:t>) of </a:t>
                </a:r>
                <a14:m>
                  <m:oMath xmlns:m="http://schemas.openxmlformats.org/officeDocument/2006/math">
                    <m:r>
                      <a:rPr lang="en-US" altLang="zh-CN" sz="2000" b="0" i="1" smtClean="0">
                        <a:solidFill>
                          <a:srgbClr val="000066"/>
                        </a:solidFill>
                        <a:latin typeface="Cambria Math" panose="02040503050406030204" pitchFamily="18" charset="0"/>
                        <a:cs typeface="Arial" panose="020B0604020202020204" pitchFamily="34" charset="0"/>
                      </a:rPr>
                      <m:t>𝑟</m:t>
                    </m:r>
                  </m:oMath>
                </a14:m>
                <a:r>
                  <a:rPr lang="en-US" altLang="zh-CN" sz="2000" dirty="0" smtClean="0">
                    <a:solidFill>
                      <a:srgbClr val="000066"/>
                    </a:solidFill>
                    <a:latin typeface="Arial" panose="020B0604020202020204" pitchFamily="34" charset="0"/>
                    <a:cs typeface="Arial" panose="020B0604020202020204" pitchFamily="34" charset="0"/>
                  </a:rPr>
                  <a:t>.</a:t>
                </a:r>
              </a:p>
            </p:txBody>
          </p:sp>
        </mc:Choice>
        <mc:Fallback>
          <p:sp>
            <p:nvSpPr>
              <p:cNvPr id="9" name="矩形 8"/>
              <p:cNvSpPr>
                <a:spLocks noRot="1" noChangeAspect="1" noMove="1" noResize="1" noEditPoints="1" noAdjustHandles="1" noChangeArrowheads="1" noChangeShapeType="1" noTextEdit="1"/>
              </p:cNvSpPr>
              <p:nvPr/>
            </p:nvSpPr>
            <p:spPr>
              <a:xfrm>
                <a:off x="4310744" y="2756901"/>
                <a:ext cx="4694350" cy="3529364"/>
              </a:xfrm>
              <a:prstGeom prst="rect">
                <a:avLst/>
              </a:prstGeom>
              <a:blipFill>
                <a:blip r:embed="rId4"/>
                <a:stretch>
                  <a:fillRect l="-1299" t="-691" r="-1818" b="-22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36753641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3.3.1 Histogram Equalization</a:t>
            </a:r>
            <a:endParaRPr lang="en-US" dirty="0">
              <a:solidFill>
                <a:srgbClr val="002060"/>
              </a:solidFill>
            </a:endParaRPr>
          </a:p>
        </p:txBody>
      </p:sp>
      <mc:AlternateContent xmlns:mc="http://schemas.openxmlformats.org/markup-compatibility/2006">
        <mc:Choice xmlns:a14="http://schemas.microsoft.com/office/drawing/2010/main" xmlns="" Requires="a14">
          <p:sp>
            <p:nvSpPr>
              <p:cNvPr id="4" name="矩形 3"/>
              <p:cNvSpPr/>
              <p:nvPr/>
            </p:nvSpPr>
            <p:spPr>
              <a:xfrm>
                <a:off x="355118" y="1630363"/>
                <a:ext cx="8649975" cy="4199739"/>
              </a:xfrm>
              <a:prstGeom prst="rect">
                <a:avLst/>
              </a:prstGeom>
            </p:spPr>
            <p:txBody>
              <a:bodyPr wrap="square">
                <a:spAutoFit/>
              </a:bodyPr>
              <a:lstStyle/>
              <a:p>
                <a:pPr>
                  <a:spcBef>
                    <a:spcPts val="600"/>
                  </a:spcBef>
                  <a:spcAft>
                    <a:spcPts val="600"/>
                  </a:spcAft>
                </a:pPr>
                <a:r>
                  <a:rPr lang="en-US" altLang="zh-CN" sz="2000" dirty="0" smtClean="0">
                    <a:solidFill>
                      <a:srgbClr val="000066"/>
                    </a:solidFill>
                    <a:latin typeface="Arial" panose="020B0604020202020204" pitchFamily="34" charset="0"/>
                    <a:cs typeface="Arial" panose="020B0604020202020204" pitchFamily="34" charset="0"/>
                  </a:rPr>
                  <a:t>The derivative of this function is of course </a:t>
                </a:r>
                <a14:m>
                  <m:oMath xmlns:m="http://schemas.openxmlformats.org/officeDocument/2006/math">
                    <m:f>
                      <m:fPr>
                        <m:ctrlPr>
                          <a:rPr lang="en-US" altLang="zh-CN" sz="2000" b="0" i="1" smtClean="0">
                            <a:solidFill>
                              <a:srgbClr val="000066"/>
                            </a:solidFill>
                            <a:latin typeface="Cambria Math" panose="02040503050406030204" pitchFamily="18" charset="0"/>
                            <a:cs typeface="Arial" panose="020B0604020202020204" pitchFamily="34" charset="0"/>
                          </a:rPr>
                        </m:ctrlPr>
                      </m:fPr>
                      <m:num>
                        <m:r>
                          <a:rPr lang="en-US" altLang="zh-CN" sz="2000" b="0" i="1" smtClean="0">
                            <a:solidFill>
                              <a:srgbClr val="000066"/>
                            </a:solidFill>
                            <a:latin typeface="Cambria Math" panose="02040503050406030204" pitchFamily="18" charset="0"/>
                            <a:cs typeface="Arial" panose="020B0604020202020204" pitchFamily="34" charset="0"/>
                          </a:rPr>
                          <m:t>𝑑𝑠</m:t>
                        </m:r>
                      </m:num>
                      <m:den>
                        <m:r>
                          <a:rPr lang="en-US" altLang="zh-CN" sz="2000" b="0" i="1" smtClean="0">
                            <a:solidFill>
                              <a:srgbClr val="000066"/>
                            </a:solidFill>
                            <a:latin typeface="Cambria Math" panose="02040503050406030204" pitchFamily="18" charset="0"/>
                            <a:cs typeface="Arial" panose="020B0604020202020204" pitchFamily="34" charset="0"/>
                          </a:rPr>
                          <m:t>𝑑𝑟</m:t>
                        </m:r>
                      </m:den>
                    </m:f>
                    <m:r>
                      <a:rPr lang="en-US" altLang="zh-CN" sz="2000" b="0" i="1" smtClean="0">
                        <a:solidFill>
                          <a:srgbClr val="000066"/>
                        </a:solidFill>
                        <a:latin typeface="Cambria Math" panose="02040503050406030204" pitchFamily="18" charset="0"/>
                        <a:cs typeface="Arial" panose="020B0604020202020204" pitchFamily="34" charset="0"/>
                      </a:rPr>
                      <m:t>=</m:t>
                    </m:r>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𝑟</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𝑟</m:t>
                        </m:r>
                      </m:e>
                    </m:d>
                  </m:oMath>
                </a14:m>
                <a:r>
                  <a:rPr lang="en-US" altLang="zh-CN" sz="2000" i="1" dirty="0" smtClean="0">
                    <a:solidFill>
                      <a:srgbClr val="000066"/>
                    </a:solidFill>
                    <a:latin typeface="Arial" panose="020B0604020202020204" pitchFamily="34" charset="0"/>
                    <a:cs typeface="Arial" panose="020B0604020202020204" pitchFamily="34" charset="0"/>
                  </a:rPr>
                  <a:t/>
                </a:r>
                <a:r>
                  <a:rPr lang="en-US" altLang="zh-CN" sz="2000" dirty="0" smtClean="0">
                    <a:solidFill>
                      <a:srgbClr val="000066"/>
                    </a:solidFill>
                    <a:latin typeface="Arial" panose="020B0604020202020204" pitchFamily="34" charset="0"/>
                    <a:cs typeface="Arial" panose="020B0604020202020204" pitchFamily="34" charset="0"/>
                  </a:rPr>
                  <a:t>substituting in </a:t>
                </a:r>
                <a14:m>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𝑠</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𝑠</m:t>
                        </m:r>
                      </m:e>
                    </m:d>
                    <m:r>
                      <a:rPr lang="en-US" altLang="zh-CN" sz="2000" b="0" i="1" smtClean="0">
                        <a:solidFill>
                          <a:srgbClr val="000066"/>
                        </a:solidFill>
                        <a:latin typeface="Cambria Math" panose="02040503050406030204" pitchFamily="18" charset="0"/>
                        <a:cs typeface="Arial" panose="020B0604020202020204" pitchFamily="34" charset="0"/>
                      </a:rPr>
                      <m:t>𝑑𝑠</m:t>
                    </m:r>
                    <m:r>
                      <a:rPr lang="en-US" altLang="zh-CN" sz="2000" b="0" i="1" smtClean="0">
                        <a:solidFill>
                          <a:srgbClr val="000066"/>
                        </a:solidFill>
                        <a:latin typeface="Cambria Math" panose="02040503050406030204" pitchFamily="18" charset="0"/>
                        <a:cs typeface="Arial" panose="020B0604020202020204" pitchFamily="34" charset="0"/>
                      </a:rPr>
                      <m:t>=</m:t>
                    </m:r>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𝑟</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𝑟</m:t>
                        </m:r>
                      </m:e>
                    </m:d>
                    <m:r>
                      <a:rPr lang="en-US" altLang="zh-CN" sz="2000" b="0" i="1" smtClean="0">
                        <a:solidFill>
                          <a:srgbClr val="000066"/>
                        </a:solidFill>
                        <a:latin typeface="Cambria Math" panose="02040503050406030204" pitchFamily="18" charset="0"/>
                        <a:cs typeface="Arial" panose="020B0604020202020204" pitchFamily="34" charset="0"/>
                      </a:rPr>
                      <m:t>𝑑𝑟</m:t>
                    </m:r>
                    <m:r>
                      <a:rPr lang="en-US" altLang="zh-CN" sz="2000" b="0" i="1" smtClean="0">
                        <a:solidFill>
                          <a:srgbClr val="000066"/>
                        </a:solidFill>
                        <a:latin typeface="Cambria Math" panose="02040503050406030204" pitchFamily="18" charset="0"/>
                        <a:cs typeface="Arial" panose="020B0604020202020204" pitchFamily="34" charset="0"/>
                      </a:rPr>
                      <m:t>→</m:t>
                    </m:r>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𝑠</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𝑠</m:t>
                        </m:r>
                      </m:e>
                    </m:d>
                    <m:r>
                      <a:rPr lang="en-US" altLang="zh-CN" sz="2000" b="0" i="1" smtClean="0">
                        <a:solidFill>
                          <a:srgbClr val="000066"/>
                        </a:solidFill>
                        <a:latin typeface="Cambria Math" panose="02040503050406030204" pitchFamily="18" charset="0"/>
                        <a:cs typeface="Arial" panose="020B0604020202020204" pitchFamily="34" charset="0"/>
                      </a:rPr>
                      <m:t>=1</m:t>
                    </m:r>
                  </m:oMath>
                </a14:m>
                <a:r>
                  <a:rPr lang="en-US" altLang="zh-CN" sz="2000" i="1" dirty="0" smtClean="0">
                    <a:solidFill>
                      <a:srgbClr val="000066"/>
                    </a:solidFill>
                    <a:latin typeface="Arial" panose="020B0604020202020204" pitchFamily="34" charset="0"/>
                    <a:cs typeface="Arial" panose="020B0604020202020204" pitchFamily="34" charset="0"/>
                  </a:rPr>
                  <a:t>, </a:t>
                </a:r>
                <a:r>
                  <a:rPr lang="en-US" altLang="zh-CN" sz="2000" dirty="0" smtClean="0">
                    <a:solidFill>
                      <a:srgbClr val="000066"/>
                    </a:solidFill>
                    <a:latin typeface="Arial" panose="020B0604020202020204" pitchFamily="34" charset="0"/>
                    <a:cs typeface="Arial" panose="020B0604020202020204" pitchFamily="34" charset="0"/>
                  </a:rPr>
                  <a:t>i.e. the transformed variable has an </a:t>
                </a:r>
                <a:r>
                  <a:rPr lang="en-US" altLang="zh-CN" sz="2000" b="1" i="1" dirty="0" smtClean="0">
                    <a:solidFill>
                      <a:srgbClr val="000066"/>
                    </a:solidFill>
                    <a:latin typeface="Arial" panose="020B0604020202020204" pitchFamily="34" charset="0"/>
                    <a:cs typeface="Arial" panose="020B0604020202020204" pitchFamily="34" charset="0"/>
                  </a:rPr>
                  <a:t>exactly</a:t>
                </a:r>
                <a:r>
                  <a:rPr lang="en-US" altLang="zh-CN" sz="2000" dirty="0" smtClean="0">
                    <a:solidFill>
                      <a:srgbClr val="000066"/>
                    </a:solidFill>
                    <a:latin typeface="Arial" panose="020B0604020202020204" pitchFamily="34" charset="0"/>
                    <a:cs typeface="Arial" panose="020B0604020202020204" pitchFamily="34" charset="0"/>
                  </a:rPr>
                  <a:t> uniform pdf.</a:t>
                </a:r>
              </a:p>
              <a:p>
                <a:pPr>
                  <a:spcBef>
                    <a:spcPts val="600"/>
                  </a:spcBef>
                  <a:spcAft>
                    <a:spcPts val="600"/>
                  </a:spcAft>
                </a:pPr>
                <a:r>
                  <a:rPr lang="en-US" altLang="zh-CN" sz="2000" dirty="0" smtClean="0">
                    <a:solidFill>
                      <a:srgbClr val="000066"/>
                    </a:solidFill>
                    <a:latin typeface="Arial" panose="020B0604020202020204" pitchFamily="34" charset="0"/>
                    <a:cs typeface="Arial" panose="020B0604020202020204" pitchFamily="34" charset="0"/>
                  </a:rPr>
                  <a:t>In particular discrete case: </a:t>
                </a:r>
              </a:p>
              <a:p>
                <a:pPr algn="ctr">
                  <a:spcBef>
                    <a:spcPts val="600"/>
                  </a:spcBef>
                  <a:spcAft>
                    <a:spcPts val="600"/>
                  </a:spcAft>
                </a:pPr>
                <a14:m>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𝑠</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r>
                      <a:rPr lang="en-US" altLang="zh-CN" sz="2000" b="0" i="1" smtClean="0">
                        <a:solidFill>
                          <a:srgbClr val="000066"/>
                        </a:solidFill>
                        <a:latin typeface="Cambria Math" panose="02040503050406030204" pitchFamily="18" charset="0"/>
                        <a:cs typeface="Arial" panose="020B0604020202020204" pitchFamily="34" charset="0"/>
                      </a:rPr>
                      <m:t>=</m:t>
                    </m:r>
                    <m:r>
                      <a:rPr lang="en-US" altLang="zh-CN" sz="2000" b="0" i="1" smtClean="0">
                        <a:solidFill>
                          <a:srgbClr val="000066"/>
                        </a:solidFill>
                        <a:latin typeface="Cambria Math" panose="02040503050406030204" pitchFamily="18" charset="0"/>
                        <a:cs typeface="Arial" panose="020B0604020202020204" pitchFamily="34" charset="0"/>
                      </a:rPr>
                      <m:t>𝑇</m:t>
                    </m:r>
                    <m:d>
                      <m:dPr>
                        <m:ctrlPr>
                          <a:rPr lang="en-US" altLang="zh-CN" sz="2000" b="0" i="1" smtClean="0">
                            <a:solidFill>
                              <a:srgbClr val="000066"/>
                            </a:solidFill>
                            <a:latin typeface="Cambria Math" panose="02040503050406030204" pitchFamily="18" charset="0"/>
                            <a:cs typeface="Arial" panose="020B0604020202020204" pitchFamily="34" charset="0"/>
                          </a:rPr>
                        </m:ctrlPr>
                      </m:dPr>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𝑟</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e>
                    </m:d>
                    <m:r>
                      <a:rPr lang="en-US" altLang="zh-CN" sz="2000" b="0" i="1" smtClean="0">
                        <a:solidFill>
                          <a:srgbClr val="000066"/>
                        </a:solidFill>
                        <a:latin typeface="Cambria Math" panose="02040503050406030204" pitchFamily="18" charset="0"/>
                        <a:cs typeface="Arial" panose="020B0604020202020204" pitchFamily="34" charset="0"/>
                      </a:rPr>
                      <m:t>=</m:t>
                    </m:r>
                    <m:nary>
                      <m:naryPr>
                        <m:chr m:val="∑"/>
                        <m:ctrlPr>
                          <a:rPr lang="en-US" altLang="zh-CN" sz="2000" b="0" i="1" smtClean="0">
                            <a:solidFill>
                              <a:srgbClr val="000066"/>
                            </a:solidFill>
                            <a:latin typeface="Cambria Math" panose="02040503050406030204" pitchFamily="18" charset="0"/>
                            <a:cs typeface="Arial" panose="020B0604020202020204" pitchFamily="34" charset="0"/>
                          </a:rPr>
                        </m:ctrlPr>
                      </m:naryPr>
                      <m:sub>
                        <m:r>
                          <a:rPr lang="en-US" altLang="zh-CN" sz="2000" b="0" i="1" smtClean="0">
                            <a:solidFill>
                              <a:srgbClr val="000066"/>
                            </a:solidFill>
                            <a:latin typeface="Cambria Math" panose="02040503050406030204" pitchFamily="18" charset="0"/>
                            <a:cs typeface="Arial" panose="020B0604020202020204" pitchFamily="34" charset="0"/>
                          </a:rPr>
                          <m:t>𝑗</m:t>
                        </m:r>
                        <m:r>
                          <a:rPr lang="en-US" altLang="zh-CN" sz="2000" b="0" i="1" smtClean="0">
                            <a:solidFill>
                              <a:srgbClr val="000066"/>
                            </a:solidFill>
                            <a:latin typeface="Cambria Math" panose="02040503050406030204" pitchFamily="18" charset="0"/>
                            <a:cs typeface="Arial" panose="020B0604020202020204" pitchFamily="34" charset="0"/>
                          </a:rPr>
                          <m:t>=0</m:t>
                        </m:r>
                      </m:sub>
                      <m:sup>
                        <m:r>
                          <a:rPr lang="en-US" altLang="zh-CN" sz="2000" b="0" i="1" smtClean="0">
                            <a:solidFill>
                              <a:srgbClr val="000066"/>
                            </a:solidFill>
                            <a:latin typeface="Cambria Math" panose="02040503050406030204" pitchFamily="18" charset="0"/>
                            <a:cs typeface="Arial" panose="020B0604020202020204" pitchFamily="34" charset="0"/>
                          </a:rPr>
                          <m:t>𝑘</m:t>
                        </m:r>
                      </m:sup>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𝑟</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𝑟</m:t>
                                </m:r>
                              </m:e>
                              <m:sub>
                                <m:r>
                                  <a:rPr lang="en-US" altLang="zh-CN" sz="2000" b="0" i="1" smtClean="0">
                                    <a:solidFill>
                                      <a:srgbClr val="000066"/>
                                    </a:solidFill>
                                    <a:latin typeface="Cambria Math" panose="02040503050406030204" pitchFamily="18" charset="0"/>
                                    <a:cs typeface="Arial" panose="020B0604020202020204" pitchFamily="34" charset="0"/>
                                  </a:rPr>
                                  <m:t>𝑗</m:t>
                                </m:r>
                              </m:sub>
                            </m:sSub>
                          </m:e>
                        </m:d>
                        <m:r>
                          <a:rPr lang="en-US" altLang="zh-CN" sz="2000" b="0" i="1" smtClean="0">
                            <a:solidFill>
                              <a:srgbClr val="000066"/>
                            </a:solidFill>
                            <a:latin typeface="Cambria Math" panose="02040503050406030204" pitchFamily="18" charset="0"/>
                            <a:cs typeface="Arial" panose="020B0604020202020204" pitchFamily="34" charset="0"/>
                          </a:rPr>
                          <m:t>=</m:t>
                        </m:r>
                        <m:nary>
                          <m:naryPr>
                            <m:chr m:val="∑"/>
                            <m:ctrlPr>
                              <a:rPr lang="en-US" altLang="zh-CN" sz="2000" b="0" i="1" smtClean="0">
                                <a:solidFill>
                                  <a:srgbClr val="000066"/>
                                </a:solidFill>
                                <a:latin typeface="Cambria Math" panose="02040503050406030204" pitchFamily="18" charset="0"/>
                                <a:cs typeface="Arial" panose="020B0604020202020204" pitchFamily="34" charset="0"/>
                              </a:rPr>
                            </m:ctrlPr>
                          </m:naryPr>
                          <m:sub>
                            <m:r>
                              <a:rPr lang="en-US" altLang="zh-CN" sz="2000" b="0" i="1" smtClean="0">
                                <a:solidFill>
                                  <a:srgbClr val="000066"/>
                                </a:solidFill>
                                <a:latin typeface="Cambria Math" panose="02040503050406030204" pitchFamily="18" charset="0"/>
                                <a:cs typeface="Arial" panose="020B0604020202020204" pitchFamily="34" charset="0"/>
                              </a:rPr>
                              <m:t>𝑗</m:t>
                            </m:r>
                            <m:r>
                              <a:rPr lang="en-US" altLang="zh-CN" sz="2000" b="0" i="1" smtClean="0">
                                <a:solidFill>
                                  <a:srgbClr val="000066"/>
                                </a:solidFill>
                                <a:latin typeface="Cambria Math" panose="02040503050406030204" pitchFamily="18" charset="0"/>
                                <a:cs typeface="Arial" panose="020B0604020202020204" pitchFamily="34" charset="0"/>
                              </a:rPr>
                              <m:t>=0</m:t>
                            </m:r>
                          </m:sub>
                          <m:sup>
                            <m:r>
                              <a:rPr lang="en-US" altLang="zh-CN" sz="2000" b="0" i="1" smtClean="0">
                                <a:solidFill>
                                  <a:srgbClr val="000066"/>
                                </a:solidFill>
                                <a:latin typeface="Cambria Math" panose="02040503050406030204" pitchFamily="18" charset="0"/>
                                <a:cs typeface="Arial" panose="020B0604020202020204" pitchFamily="34" charset="0"/>
                              </a:rPr>
                              <m:t>𝑘</m:t>
                            </m:r>
                          </m:sup>
                          <m:e>
                            <m:f>
                              <m:fPr>
                                <m:ctrlPr>
                                  <a:rPr lang="en-US" altLang="zh-CN" sz="2000" b="0" i="1" smtClean="0">
                                    <a:solidFill>
                                      <a:srgbClr val="000066"/>
                                    </a:solidFill>
                                    <a:latin typeface="Cambria Math" panose="02040503050406030204" pitchFamily="18" charset="0"/>
                                    <a:cs typeface="Arial" panose="020B0604020202020204" pitchFamily="34" charset="0"/>
                                  </a:rPr>
                                </m:ctrlPr>
                              </m:fPr>
                              <m:num>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𝑛</m:t>
                                    </m:r>
                                  </m:e>
                                  <m:sub>
                                    <m:r>
                                      <a:rPr lang="en-US" altLang="zh-CN" sz="2000" b="0" i="1" smtClean="0">
                                        <a:solidFill>
                                          <a:srgbClr val="000066"/>
                                        </a:solidFill>
                                        <a:latin typeface="Cambria Math" panose="02040503050406030204" pitchFamily="18" charset="0"/>
                                        <a:cs typeface="Arial" panose="020B0604020202020204" pitchFamily="34" charset="0"/>
                                      </a:rPr>
                                      <m:t>𝑗</m:t>
                                    </m:r>
                                  </m:sub>
                                </m:sSub>
                              </m:num>
                              <m:den>
                                <m:r>
                                  <a:rPr lang="en-US" altLang="zh-CN" sz="2000" b="0" i="1" smtClean="0">
                                    <a:solidFill>
                                      <a:srgbClr val="000066"/>
                                    </a:solidFill>
                                    <a:latin typeface="Cambria Math" panose="02040503050406030204" pitchFamily="18" charset="0"/>
                                    <a:cs typeface="Arial" panose="020B0604020202020204" pitchFamily="34" charset="0"/>
                                  </a:rPr>
                                  <m:t>𝑛</m:t>
                                </m:r>
                              </m:den>
                            </m:f>
                          </m:e>
                        </m:nary>
                      </m:e>
                    </m:nary>
                  </m:oMath>
                </a14:m>
                <a:r>
                  <a:rPr lang="en-US" altLang="zh-CN" sz="2000" dirty="0" smtClean="0">
                    <a:solidFill>
                      <a:srgbClr val="000066"/>
                    </a:solidFill>
                    <a:latin typeface="Arial" panose="020B0604020202020204" pitchFamily="34" charset="0"/>
                    <a:cs typeface="Arial" panose="020B0604020202020204" pitchFamily="34" charset="0"/>
                  </a:rPr>
                  <a:t>, </a:t>
                </a:r>
              </a:p>
              <a:p>
                <a:pPr>
                  <a:spcBef>
                    <a:spcPts val="600"/>
                  </a:spcBef>
                  <a:spcAft>
                    <a:spcPts val="600"/>
                  </a:spcAft>
                </a:pPr>
                <a:r>
                  <a:rPr lang="en-US" altLang="zh-CN" sz="2000" dirty="0" smtClean="0">
                    <a:solidFill>
                      <a:srgbClr val="000066"/>
                    </a:solidFill>
                    <a:latin typeface="Arial" panose="020B0604020202020204" pitchFamily="34" charset="0"/>
                    <a:cs typeface="Arial" panose="020B0604020202020204" pitchFamily="34" charset="0"/>
                  </a:rPr>
                  <a:t>i.e. mapping each gray level </a:t>
                </a:r>
                <a14:m>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𝑟</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oMath>
                </a14:m>
                <a:r>
                  <a:rPr lang="en-US" altLang="zh-CN" sz="2000" dirty="0" smtClean="0">
                    <a:solidFill>
                      <a:srgbClr val="000066"/>
                    </a:solidFill>
                    <a:latin typeface="Arial" panose="020B0604020202020204" pitchFamily="34" charset="0"/>
                    <a:cs typeface="Arial" panose="020B0604020202020204" pitchFamily="34" charset="0"/>
                  </a:rPr>
                  <a:t> into the </a:t>
                </a:r>
                <a14:m>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𝑠</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oMath>
                </a14:m>
                <a:r>
                  <a:rPr lang="en-US" altLang="zh-CN" sz="2000" dirty="0" smtClean="0">
                    <a:solidFill>
                      <a:srgbClr val="000066"/>
                    </a:solidFill>
                    <a:latin typeface="Arial" panose="020B0604020202020204" pitchFamily="34" charset="0"/>
                    <a:cs typeface="Arial" panose="020B0604020202020204" pitchFamily="34" charset="0"/>
                  </a:rPr>
                  <a:t> value given above yields a uniform pdf for the output image.</a:t>
                </a:r>
              </a:p>
              <a:p>
                <a:pPr>
                  <a:spcBef>
                    <a:spcPts val="600"/>
                  </a:spcBef>
                  <a:spcAft>
                    <a:spcPts val="600"/>
                  </a:spcAft>
                </a:pPr>
                <a:r>
                  <a:rPr lang="en-US" altLang="zh-CN" sz="2000" dirty="0" smtClean="0">
                    <a:solidFill>
                      <a:srgbClr val="000066"/>
                    </a:solidFill>
                    <a:latin typeface="Arial" panose="020B0604020202020204" pitchFamily="34" charset="0"/>
                    <a:cs typeface="Arial" panose="020B0604020202020204" pitchFamily="34" charset="0"/>
                  </a:rPr>
                  <a:t>In general, only an </a:t>
                </a:r>
                <a:r>
                  <a:rPr lang="en-US" altLang="zh-CN" sz="2000" b="1" i="1" dirty="0" smtClean="0">
                    <a:solidFill>
                      <a:srgbClr val="000066"/>
                    </a:solidFill>
                    <a:latin typeface="Arial" panose="020B0604020202020204" pitchFamily="34" charset="0"/>
                    <a:cs typeface="Arial" panose="020B0604020202020204" pitchFamily="34" charset="0"/>
                  </a:rPr>
                  <a:t>approximately </a:t>
                </a:r>
                <a:r>
                  <a:rPr lang="en-US" altLang="zh-CN" sz="2000" dirty="0" smtClean="0">
                    <a:solidFill>
                      <a:srgbClr val="000066"/>
                    </a:solidFill>
                    <a:latin typeface="Arial" panose="020B0604020202020204" pitchFamily="34" charset="0"/>
                    <a:cs typeface="Arial" panose="020B0604020202020204" pitchFamily="34" charset="0"/>
                  </a:rPr>
                  <a:t>uniform distribution will be obtained.</a:t>
                </a:r>
              </a:p>
              <a:p>
                <a:pPr>
                  <a:spcBef>
                    <a:spcPts val="600"/>
                  </a:spcBef>
                  <a:spcAft>
                    <a:spcPts val="600"/>
                  </a:spcAft>
                </a:pPr>
                <a:r>
                  <a:rPr lang="en-US" altLang="zh-CN" sz="2000" dirty="0" smtClean="0">
                    <a:solidFill>
                      <a:srgbClr val="000066"/>
                    </a:solidFill>
                    <a:latin typeface="Arial" panose="020B0604020202020204" pitchFamily="34" charset="0"/>
                    <a:cs typeface="Arial" panose="020B0604020202020204" pitchFamily="34" charset="0"/>
                  </a:rPr>
                  <a:t>Note: no parameters are needed; the processing is automatic and straightforward.</a:t>
                </a:r>
                <a:endParaRPr lang="en-US" altLang="zh-CN" sz="2000" dirty="0">
                  <a:solidFill>
                    <a:srgbClr val="000066"/>
                  </a:solidFill>
                  <a:latin typeface="Arial" panose="020B0604020202020204" pitchFamily="34" charset="0"/>
                  <a:cs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355118" y="1630363"/>
                <a:ext cx="8649975" cy="4199739"/>
              </a:xfrm>
              <a:prstGeom prst="rect">
                <a:avLst/>
              </a:prstGeom>
              <a:blipFill>
                <a:blip r:embed="rId2"/>
                <a:stretch>
                  <a:fillRect l="-705" b="-17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41409004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3.3.1 Histogram Equalization</a:t>
            </a:r>
            <a:endParaRPr lang="en-US" dirty="0">
              <a:solidFill>
                <a:srgbClr val="002060"/>
              </a:solidFill>
            </a:endParaRPr>
          </a:p>
        </p:txBody>
      </p:sp>
      <p:sp>
        <p:nvSpPr>
          <p:cNvPr id="10" name="内容占位符 1"/>
          <p:cNvSpPr txBox="1">
            <a:spLocks/>
          </p:cNvSpPr>
          <p:nvPr/>
        </p:nvSpPr>
        <p:spPr>
          <a:xfrm>
            <a:off x="355118" y="5379522"/>
            <a:ext cx="8503874" cy="1187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Table 3.1 </a:t>
            </a:r>
            <a:r>
              <a:rPr lang="en-US" altLang="zh-CN" dirty="0" smtClean="0">
                <a:solidFill>
                  <a:srgbClr val="002060"/>
                </a:solidFill>
                <a:latin typeface="Arial" panose="020B0604020202020204" pitchFamily="34" charset="0"/>
                <a:cs typeface="Arial" panose="020B0604020202020204" pitchFamily="34" charset="0"/>
              </a:rPr>
              <a:t>Intensity distribution and histogram values of a 3-bit, 64X64 digital image.  </a:t>
            </a:r>
            <a:endParaRPr lang="en-US" altLang="zh-CN" dirty="0">
              <a:solidFill>
                <a:srgbClr val="000066"/>
              </a:solidFill>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58525" y="1717967"/>
            <a:ext cx="4897059" cy="34920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47359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srcRect/>
          <a:stretch>
            <a:fillRect/>
          </a:stretch>
        </p:blipFill>
        <p:spPr bwMode="auto">
          <a:xfrm>
            <a:off x="822183" y="1581912"/>
            <a:ext cx="7761366" cy="2848547"/>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651760" y="4651623"/>
            <a:ext cx="3872864" cy="1507814"/>
          </a:xfrm>
          <a:prstGeom prst="rect">
            <a:avLst/>
          </a:prstGeom>
          <a:noFill/>
          <a:ln w="9525">
            <a:noFill/>
            <a:miter lim="800000"/>
            <a:headEnd/>
            <a:tailEnd/>
          </a:ln>
          <a:effectLst/>
        </p:spPr>
      </p:pic>
    </p:spTree>
    <p:extLst>
      <p:ext uri="{BB962C8B-B14F-4D97-AF65-F5344CB8AC3E}">
        <p14:creationId xmlns:p14="http://schemas.microsoft.com/office/powerpoint/2010/main" xmlns="" val="1816939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3.3.1 Histogram Equalization</a:t>
            </a:r>
            <a:endParaRPr lang="en-US" dirty="0">
              <a:solidFill>
                <a:srgbClr val="002060"/>
              </a:solidFill>
            </a:endParaRPr>
          </a:p>
        </p:txBody>
      </p:sp>
      <p:sp>
        <p:nvSpPr>
          <p:cNvPr id="10" name="内容占位符 1"/>
          <p:cNvSpPr txBox="1">
            <a:spLocks/>
          </p:cNvSpPr>
          <p:nvPr/>
        </p:nvSpPr>
        <p:spPr>
          <a:xfrm>
            <a:off x="355118" y="4381995"/>
            <a:ext cx="8503874" cy="218505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3.19 </a:t>
            </a:r>
            <a:r>
              <a:rPr lang="en-US" altLang="zh-CN" dirty="0" smtClean="0">
                <a:solidFill>
                  <a:srgbClr val="002060"/>
                </a:solidFill>
                <a:latin typeface="Arial" panose="020B0604020202020204" pitchFamily="34" charset="0"/>
                <a:cs typeface="Arial" panose="020B0604020202020204" pitchFamily="34" charset="0"/>
              </a:rPr>
              <a:t>Illustration of histogram equalization of a 3-bit (8 intensity levels) image. (a) Original histogram. (b) Transformation function. (c) Equalized histogram.</a:t>
            </a:r>
            <a:endParaRPr lang="en-US" altLang="zh-CN" dirty="0">
              <a:solidFill>
                <a:srgbClr val="000066"/>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30442"/>
          <a:stretch/>
        </p:blipFill>
        <p:spPr bwMode="auto">
          <a:xfrm>
            <a:off x="299123" y="1971927"/>
            <a:ext cx="8761966" cy="22843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48802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3.3.1 Histogram Equalization</a:t>
            </a:r>
            <a:endParaRPr lang="en-US" dirty="0">
              <a:solidFill>
                <a:srgbClr val="002060"/>
              </a:solidFill>
            </a:endParaRPr>
          </a:p>
        </p:txBody>
      </p:sp>
      <p:sp>
        <p:nvSpPr>
          <p:cNvPr id="4" name="矩形 3"/>
          <p:cNvSpPr/>
          <p:nvPr/>
        </p:nvSpPr>
        <p:spPr>
          <a:xfrm>
            <a:off x="355119" y="1630363"/>
            <a:ext cx="4608768" cy="1077218"/>
          </a:xfrm>
          <a:prstGeom prst="rect">
            <a:avLst/>
          </a:prstGeom>
        </p:spPr>
        <p:txBody>
          <a:bodyPr wrap="square">
            <a:spAutoFit/>
          </a:bodyPr>
          <a:lstStyle/>
          <a:p>
            <a:r>
              <a:rPr lang="en-US" altLang="zh-CN" sz="3200" dirty="0" smtClean="0">
                <a:solidFill>
                  <a:srgbClr val="000066"/>
                </a:solidFill>
                <a:latin typeface="Arial" panose="020B0604020202020204" pitchFamily="34" charset="0"/>
                <a:cs typeface="Arial" panose="020B0604020202020204" pitchFamily="34" charset="0"/>
              </a:rPr>
              <a:t>Example of Histogram Equalization</a:t>
            </a:r>
            <a:endParaRPr lang="zh-CN" altLang="en-US" sz="3200" dirty="0">
              <a:solidFill>
                <a:srgbClr val="000066"/>
              </a:solidFill>
            </a:endParaRPr>
          </a:p>
        </p:txBody>
      </p:sp>
      <p:sp>
        <p:nvSpPr>
          <p:cNvPr id="10" name="内容占位符 1"/>
          <p:cNvSpPr txBox="1">
            <a:spLocks/>
          </p:cNvSpPr>
          <p:nvPr/>
        </p:nvSpPr>
        <p:spPr>
          <a:xfrm>
            <a:off x="362738" y="4571010"/>
            <a:ext cx="4608769" cy="159129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3.20</a:t>
            </a:r>
            <a:r>
              <a:rPr lang="en-US" altLang="zh-CN" dirty="0" smtClean="0">
                <a:solidFill>
                  <a:srgbClr val="002060"/>
                </a:solidFill>
                <a:latin typeface="Arial" panose="020B0604020202020204" pitchFamily="34" charset="0"/>
                <a:cs typeface="Arial" panose="020B0604020202020204" pitchFamily="34" charset="0"/>
              </a:rPr>
              <a:t> Left column: images from Fig. 3.16. Center column: corresponding histogram-equalized images. Right column: histograms of the images in the center column.</a:t>
            </a:r>
            <a:endParaRPr lang="en-US" altLang="zh-CN" dirty="0">
              <a:solidFill>
                <a:srgbClr val="000066"/>
              </a:solidFill>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63887" y="1630362"/>
            <a:ext cx="3768633" cy="50200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412492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3.3.1 Histogram Equalization</a:t>
            </a:r>
            <a:endParaRPr lang="en-US" dirty="0">
              <a:solidFill>
                <a:srgbClr val="002060"/>
              </a:solidFill>
            </a:endParaRPr>
          </a:p>
        </p:txBody>
      </p:sp>
      <p:sp>
        <p:nvSpPr>
          <p:cNvPr id="4" name="矩形 3"/>
          <p:cNvSpPr/>
          <p:nvPr/>
        </p:nvSpPr>
        <p:spPr>
          <a:xfrm>
            <a:off x="355119" y="1630363"/>
            <a:ext cx="7791354" cy="584775"/>
          </a:xfrm>
          <a:prstGeom prst="rect">
            <a:avLst/>
          </a:prstGeom>
        </p:spPr>
        <p:txBody>
          <a:bodyPr wrap="square">
            <a:spAutoFit/>
          </a:bodyPr>
          <a:lstStyle/>
          <a:p>
            <a:r>
              <a:rPr lang="en-US" altLang="zh-CN" sz="3200" dirty="0" smtClean="0">
                <a:solidFill>
                  <a:srgbClr val="000066"/>
                </a:solidFill>
                <a:latin typeface="Arial" panose="020B0604020202020204" pitchFamily="34" charset="0"/>
                <a:cs typeface="Arial" panose="020B0604020202020204" pitchFamily="34" charset="0"/>
              </a:rPr>
              <a:t>Transformation functions</a:t>
            </a:r>
            <a:endParaRPr lang="zh-CN" altLang="en-US" sz="3200" dirty="0">
              <a:solidFill>
                <a:srgbClr val="000066"/>
              </a:solidFill>
            </a:endParaRPr>
          </a:p>
        </p:txBody>
      </p:sp>
      <p:sp>
        <p:nvSpPr>
          <p:cNvPr id="10" name="内容占位符 1"/>
          <p:cNvSpPr txBox="1">
            <a:spLocks/>
          </p:cNvSpPr>
          <p:nvPr/>
        </p:nvSpPr>
        <p:spPr>
          <a:xfrm>
            <a:off x="355118" y="2565071"/>
            <a:ext cx="3079919" cy="397823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3.21</a:t>
            </a:r>
            <a:r>
              <a:rPr lang="en-US" altLang="zh-CN" dirty="0" smtClean="0">
                <a:solidFill>
                  <a:srgbClr val="002060"/>
                </a:solidFill>
                <a:latin typeface="Arial" panose="020B0604020202020204" pitchFamily="34" charset="0"/>
                <a:cs typeface="Arial" panose="020B0604020202020204" pitchFamily="34" charset="0"/>
              </a:rPr>
              <a:t> </a:t>
            </a:r>
            <a:r>
              <a:rPr lang="en-US" altLang="zh-CN" dirty="0">
                <a:solidFill>
                  <a:srgbClr val="002060"/>
                </a:solidFill>
                <a:latin typeface="Arial" panose="020B0604020202020204" pitchFamily="34" charset="0"/>
                <a:cs typeface="Arial" panose="020B0604020202020204" pitchFamily="34" charset="0"/>
              </a:rPr>
              <a:t>Transformation </a:t>
            </a:r>
            <a:r>
              <a:rPr lang="en-US" altLang="zh-CN" dirty="0" smtClean="0">
                <a:solidFill>
                  <a:srgbClr val="002060"/>
                </a:solidFill>
                <a:latin typeface="Arial" panose="020B0604020202020204" pitchFamily="34" charset="0"/>
                <a:cs typeface="Arial" panose="020B0604020202020204" pitchFamily="34" charset="0"/>
              </a:rPr>
              <a:t>functions for histogram equalization. Transformations (1</a:t>
            </a:r>
            <a:r>
              <a:rPr lang="en-US" altLang="zh-CN" dirty="0">
                <a:solidFill>
                  <a:srgbClr val="002060"/>
                </a:solidFill>
                <a:latin typeface="Arial" panose="020B0604020202020204" pitchFamily="34" charset="0"/>
                <a:cs typeface="Arial" panose="020B0604020202020204" pitchFamily="34" charset="0"/>
              </a:rPr>
              <a:t>) through (4) were obtained from the histograms of the </a:t>
            </a:r>
            <a:r>
              <a:rPr lang="en-US" altLang="zh-CN" dirty="0" smtClean="0">
                <a:solidFill>
                  <a:srgbClr val="002060"/>
                </a:solidFill>
                <a:latin typeface="Arial" panose="020B0604020202020204" pitchFamily="34" charset="0"/>
                <a:cs typeface="Arial" panose="020B0604020202020204" pitchFamily="34" charset="0"/>
              </a:rPr>
              <a:t>images (from top to bottom) </a:t>
            </a:r>
            <a:r>
              <a:rPr lang="en-US" altLang="zh-CN" dirty="0">
                <a:solidFill>
                  <a:srgbClr val="002060"/>
                </a:solidFill>
                <a:latin typeface="Arial" panose="020B0604020202020204" pitchFamily="34" charset="0"/>
                <a:cs typeface="Arial" panose="020B0604020202020204" pitchFamily="34" charset="0"/>
              </a:rPr>
              <a:t>in </a:t>
            </a:r>
            <a:r>
              <a:rPr lang="en-US" altLang="zh-CN" dirty="0" smtClean="0">
                <a:solidFill>
                  <a:srgbClr val="002060"/>
                </a:solidFill>
                <a:latin typeface="Arial" panose="020B0604020202020204" pitchFamily="34" charset="0"/>
                <a:cs typeface="Arial" panose="020B0604020202020204" pitchFamily="34" charset="0"/>
              </a:rPr>
              <a:t>the left column of Fig. 3.20 using </a:t>
            </a:r>
            <a:r>
              <a:rPr lang="en-US" altLang="zh-CN" dirty="0">
                <a:solidFill>
                  <a:srgbClr val="002060"/>
                </a:solidFill>
                <a:latin typeface="Arial" panose="020B0604020202020204" pitchFamily="34" charset="0"/>
                <a:cs typeface="Arial" panose="020B0604020202020204" pitchFamily="34" charset="0"/>
              </a:rPr>
              <a:t>Eq. (3.3-8</a:t>
            </a:r>
            <a:r>
              <a:rPr lang="en-US" altLang="zh-CN" dirty="0" smtClean="0">
                <a:solidFill>
                  <a:srgbClr val="002060"/>
                </a:solidFill>
                <a:latin typeface="Arial" panose="020B0604020202020204" pitchFamily="34" charset="0"/>
                <a:cs typeface="Arial" panose="020B0604020202020204" pitchFamily="34" charset="0"/>
              </a:rPr>
              <a:t>).</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endParaRPr lang="en-US" altLang="zh-CN" dirty="0" smtClean="0">
              <a:solidFill>
                <a:srgbClr val="002060"/>
              </a:solidFill>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681646" y="2270312"/>
            <a:ext cx="5323448" cy="41046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738122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3.3.2 Histogram Matching (Specification)</a:t>
            </a:r>
            <a:endParaRPr lang="en-US" dirty="0">
              <a:solidFill>
                <a:srgbClr val="002060"/>
              </a:solidFill>
            </a:endParaRPr>
          </a:p>
        </p:txBody>
      </p:sp>
      <mc:AlternateContent xmlns:mc="http://schemas.openxmlformats.org/markup-compatibility/2006">
        <mc:Choice xmlns:a14="http://schemas.microsoft.com/office/drawing/2010/main" xmlns="" Requires="a14">
          <p:sp>
            <p:nvSpPr>
              <p:cNvPr id="4" name="矩形 3"/>
              <p:cNvSpPr/>
              <p:nvPr/>
            </p:nvSpPr>
            <p:spPr>
              <a:xfrm>
                <a:off x="355118" y="1630363"/>
                <a:ext cx="8649975" cy="4329711"/>
              </a:xfrm>
              <a:prstGeom prst="rect">
                <a:avLst/>
              </a:prstGeom>
            </p:spPr>
            <p:txBody>
              <a:bodyPr wrap="square">
                <a:spAutoFit/>
              </a:bodyPr>
              <a:lstStyle/>
              <a:p>
                <a:pPr>
                  <a:spcBef>
                    <a:spcPts val="600"/>
                  </a:spcBef>
                  <a:spcAft>
                    <a:spcPts val="600"/>
                  </a:spcAft>
                </a:pPr>
                <a:r>
                  <a:rPr lang="en-US" altLang="zh-CN" sz="2000" dirty="0" smtClean="0">
                    <a:solidFill>
                      <a:srgbClr val="000066"/>
                    </a:solidFill>
                    <a:latin typeface="Arial" panose="020B0604020202020204" pitchFamily="34" charset="0"/>
                    <a:cs typeface="Arial" panose="020B0604020202020204" pitchFamily="34" charset="0"/>
                  </a:rPr>
                  <a:t>Remember that the mapping</a:t>
                </a:r>
              </a:p>
              <a:p>
                <a:pPr algn="ct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𝑆</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r>
                        <a:rPr lang="en-US" altLang="zh-CN" sz="2000" b="0" i="1" smtClean="0">
                          <a:solidFill>
                            <a:srgbClr val="000066"/>
                          </a:solidFill>
                          <a:latin typeface="Cambria Math" panose="02040503050406030204" pitchFamily="18" charset="0"/>
                          <a:cs typeface="Arial" panose="020B0604020202020204" pitchFamily="34" charset="0"/>
                        </a:rPr>
                        <m:t>=</m:t>
                      </m:r>
                      <m:r>
                        <a:rPr lang="en-US" altLang="zh-CN" sz="2000" b="0" i="1" smtClean="0">
                          <a:solidFill>
                            <a:srgbClr val="000066"/>
                          </a:solidFill>
                          <a:latin typeface="Cambria Math" panose="02040503050406030204" pitchFamily="18" charset="0"/>
                          <a:cs typeface="Arial" panose="020B0604020202020204" pitchFamily="34" charset="0"/>
                        </a:rPr>
                        <m:t>𝑇</m:t>
                      </m:r>
                      <m:d>
                        <m:dPr>
                          <m:ctrlPr>
                            <a:rPr lang="en-US" altLang="zh-CN" sz="2000" b="0" i="1" smtClean="0">
                              <a:solidFill>
                                <a:srgbClr val="000066"/>
                              </a:solidFill>
                              <a:latin typeface="Cambria Math" panose="02040503050406030204" pitchFamily="18" charset="0"/>
                              <a:cs typeface="Arial" panose="020B0604020202020204" pitchFamily="34" charset="0"/>
                            </a:rPr>
                          </m:ctrlPr>
                        </m:dPr>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𝑟</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e>
                      </m:d>
                      <m:r>
                        <a:rPr lang="en-US" altLang="zh-CN" sz="2000" b="0" i="0" smtClean="0">
                          <a:solidFill>
                            <a:srgbClr val="000066"/>
                          </a:solidFill>
                          <a:latin typeface="Cambria Math" panose="02040503050406030204" pitchFamily="18" charset="0"/>
                          <a:cs typeface="Arial" panose="020B0604020202020204" pitchFamily="34" charset="0"/>
                        </a:rPr>
                        <m:t>=</m:t>
                      </m:r>
                      <m:nary>
                        <m:naryPr>
                          <m:chr m:val="∑"/>
                          <m:ctrlPr>
                            <a:rPr lang="en-US" altLang="zh-CN" sz="2000" b="0" i="1" smtClean="0">
                              <a:solidFill>
                                <a:srgbClr val="000066"/>
                              </a:solidFill>
                              <a:latin typeface="Cambria Math" panose="02040503050406030204" pitchFamily="18" charset="0"/>
                              <a:cs typeface="Arial" panose="020B0604020202020204" pitchFamily="34" charset="0"/>
                            </a:rPr>
                          </m:ctrlPr>
                        </m:naryPr>
                        <m:sub>
                          <m:r>
                            <a:rPr lang="en-US" altLang="zh-CN" sz="2000" b="0" i="1" smtClean="0">
                              <a:solidFill>
                                <a:srgbClr val="000066"/>
                              </a:solidFill>
                              <a:latin typeface="Cambria Math" panose="02040503050406030204" pitchFamily="18" charset="0"/>
                              <a:cs typeface="Arial" panose="020B0604020202020204" pitchFamily="34" charset="0"/>
                            </a:rPr>
                            <m:t>𝑗</m:t>
                          </m:r>
                          <m:r>
                            <a:rPr lang="en-US" altLang="zh-CN" sz="2000" b="0" i="1" smtClean="0">
                              <a:solidFill>
                                <a:srgbClr val="000066"/>
                              </a:solidFill>
                              <a:latin typeface="Cambria Math" panose="02040503050406030204" pitchFamily="18" charset="0"/>
                              <a:cs typeface="Arial" panose="020B0604020202020204" pitchFamily="34" charset="0"/>
                            </a:rPr>
                            <m:t>=0</m:t>
                          </m:r>
                        </m:sub>
                        <m:sup>
                          <m:r>
                            <a:rPr lang="en-US" altLang="zh-CN" sz="2000" b="0" i="1" smtClean="0">
                              <a:solidFill>
                                <a:srgbClr val="000066"/>
                              </a:solidFill>
                              <a:latin typeface="Cambria Math" panose="02040503050406030204" pitchFamily="18" charset="0"/>
                              <a:cs typeface="Arial" panose="020B0604020202020204" pitchFamily="34" charset="0"/>
                            </a:rPr>
                            <m:t>𝑘</m:t>
                          </m:r>
                        </m:sup>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𝑟</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𝑟</m:t>
                                  </m:r>
                                </m:e>
                                <m:sub>
                                  <m:r>
                                    <a:rPr lang="en-US" altLang="zh-CN" sz="2000" b="0" i="1" smtClean="0">
                                      <a:solidFill>
                                        <a:srgbClr val="000066"/>
                                      </a:solidFill>
                                      <a:latin typeface="Cambria Math" panose="02040503050406030204" pitchFamily="18" charset="0"/>
                                      <a:cs typeface="Arial" panose="020B0604020202020204" pitchFamily="34" charset="0"/>
                                    </a:rPr>
                                    <m:t>𝑗</m:t>
                                  </m:r>
                                </m:sub>
                              </m:sSub>
                            </m:e>
                          </m:d>
                          <m:r>
                            <a:rPr lang="en-US" altLang="zh-CN" sz="2000" b="0" i="1" smtClean="0">
                              <a:solidFill>
                                <a:srgbClr val="000066"/>
                              </a:solidFill>
                              <a:latin typeface="Cambria Math" panose="02040503050406030204" pitchFamily="18" charset="0"/>
                              <a:cs typeface="Arial" panose="020B0604020202020204" pitchFamily="34" charset="0"/>
                            </a:rPr>
                            <m:t>=</m:t>
                          </m:r>
                          <m:nary>
                            <m:naryPr>
                              <m:chr m:val="∑"/>
                              <m:ctrlPr>
                                <a:rPr lang="en-US" altLang="zh-CN" sz="2000" b="0" i="1" smtClean="0">
                                  <a:solidFill>
                                    <a:srgbClr val="000066"/>
                                  </a:solidFill>
                                  <a:latin typeface="Cambria Math" panose="02040503050406030204" pitchFamily="18" charset="0"/>
                                  <a:cs typeface="Arial" panose="020B0604020202020204" pitchFamily="34" charset="0"/>
                                </a:rPr>
                              </m:ctrlPr>
                            </m:naryPr>
                            <m:sub>
                              <m:r>
                                <a:rPr lang="en-US" altLang="zh-CN" sz="2000" b="0" i="1" smtClean="0">
                                  <a:solidFill>
                                    <a:srgbClr val="000066"/>
                                  </a:solidFill>
                                  <a:latin typeface="Cambria Math" panose="02040503050406030204" pitchFamily="18" charset="0"/>
                                  <a:cs typeface="Arial" panose="020B0604020202020204" pitchFamily="34" charset="0"/>
                                </a:rPr>
                                <m:t>𝑗</m:t>
                              </m:r>
                              <m:r>
                                <a:rPr lang="en-US" altLang="zh-CN" sz="2000" b="0" i="1" smtClean="0">
                                  <a:solidFill>
                                    <a:srgbClr val="000066"/>
                                  </a:solidFill>
                                  <a:latin typeface="Cambria Math" panose="02040503050406030204" pitchFamily="18" charset="0"/>
                                  <a:cs typeface="Arial" panose="020B0604020202020204" pitchFamily="34" charset="0"/>
                                </a:rPr>
                                <m:t>=0</m:t>
                              </m:r>
                            </m:sub>
                            <m:sup>
                              <m:r>
                                <a:rPr lang="en-US" altLang="zh-CN" sz="2000" b="0" i="1" smtClean="0">
                                  <a:solidFill>
                                    <a:srgbClr val="000066"/>
                                  </a:solidFill>
                                  <a:latin typeface="Cambria Math" panose="02040503050406030204" pitchFamily="18" charset="0"/>
                                  <a:cs typeface="Arial" panose="020B0604020202020204" pitchFamily="34" charset="0"/>
                                </a:rPr>
                                <m:t>𝑘</m:t>
                              </m:r>
                            </m:sup>
                            <m:e>
                              <m:f>
                                <m:fPr>
                                  <m:ctrlPr>
                                    <a:rPr lang="en-US" altLang="zh-CN" sz="2000" b="0" i="1" smtClean="0">
                                      <a:solidFill>
                                        <a:srgbClr val="000066"/>
                                      </a:solidFill>
                                      <a:latin typeface="Cambria Math" panose="02040503050406030204" pitchFamily="18" charset="0"/>
                                      <a:cs typeface="Arial" panose="020B0604020202020204" pitchFamily="34" charset="0"/>
                                    </a:rPr>
                                  </m:ctrlPr>
                                </m:fPr>
                                <m:num>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𝑛</m:t>
                                      </m:r>
                                    </m:e>
                                    <m:sub>
                                      <m:r>
                                        <a:rPr lang="en-US" altLang="zh-CN" sz="2000" b="0" i="1" smtClean="0">
                                          <a:solidFill>
                                            <a:srgbClr val="000066"/>
                                          </a:solidFill>
                                          <a:latin typeface="Cambria Math" panose="02040503050406030204" pitchFamily="18" charset="0"/>
                                          <a:cs typeface="Arial" panose="020B0604020202020204" pitchFamily="34" charset="0"/>
                                        </a:rPr>
                                        <m:t>𝑗</m:t>
                                      </m:r>
                                    </m:sub>
                                  </m:sSub>
                                </m:num>
                                <m:den>
                                  <m:r>
                                    <a:rPr lang="en-US" altLang="zh-CN" sz="2000" b="0" i="1" smtClean="0">
                                      <a:solidFill>
                                        <a:srgbClr val="000066"/>
                                      </a:solidFill>
                                      <a:latin typeface="Cambria Math" panose="02040503050406030204" pitchFamily="18" charset="0"/>
                                      <a:cs typeface="Arial" panose="020B0604020202020204" pitchFamily="34" charset="0"/>
                                    </a:rPr>
                                    <m:t>𝑛</m:t>
                                  </m:r>
                                </m:den>
                              </m:f>
                            </m:e>
                          </m:nary>
                        </m:e>
                      </m:nary>
                    </m:oMath>
                  </m:oMathPara>
                </a14:m>
                <a:endParaRPr lang="en-US" altLang="zh-CN" sz="2000" dirty="0" smtClean="0">
                  <a:solidFill>
                    <a:srgbClr val="000066"/>
                  </a:solidFill>
                  <a:latin typeface="Arial" panose="020B0604020202020204" pitchFamily="34" charset="0"/>
                  <a:cs typeface="Arial" panose="020B0604020202020204" pitchFamily="34" charset="0"/>
                </a:endParaRPr>
              </a:p>
              <a:p>
                <a:pPr>
                  <a:spcBef>
                    <a:spcPts val="600"/>
                  </a:spcBef>
                  <a:spcAft>
                    <a:spcPts val="600"/>
                  </a:spcAft>
                </a:pPr>
                <a:r>
                  <a:rPr lang="en-US" altLang="zh-CN" sz="2000" dirty="0">
                    <a:solidFill>
                      <a:srgbClr val="000066"/>
                    </a:solidFill>
                    <a:latin typeface="Arial" panose="020B0604020202020204" pitchFamily="34" charset="0"/>
                    <a:cs typeface="Arial" panose="020B0604020202020204" pitchFamily="34" charset="0"/>
                  </a:rPr>
                  <a:t>y</a:t>
                </a:r>
                <a:r>
                  <a:rPr lang="en-US" altLang="zh-CN" sz="2000" dirty="0" smtClean="0">
                    <a:solidFill>
                      <a:srgbClr val="000066"/>
                    </a:solidFill>
                    <a:latin typeface="Arial" panose="020B0604020202020204" pitchFamily="34" charset="0"/>
                    <a:cs typeface="Arial" panose="020B0604020202020204" pitchFamily="34" charset="0"/>
                  </a:rPr>
                  <a:t>ields a (approx.) uniformly distributed output. Another variable </a:t>
                </a:r>
                <a14:m>
                  <m:oMath xmlns:m="http://schemas.openxmlformats.org/officeDocument/2006/math">
                    <m:r>
                      <a:rPr lang="en-US" altLang="zh-CN" sz="2000" b="0" i="1" smtClean="0">
                        <a:solidFill>
                          <a:srgbClr val="000066"/>
                        </a:solidFill>
                        <a:latin typeface="Cambria Math" panose="02040503050406030204" pitchFamily="18" charset="0"/>
                        <a:cs typeface="Arial" panose="020B0604020202020204" pitchFamily="34" charset="0"/>
                      </a:rPr>
                      <m:t>𝑧</m:t>
                    </m:r>
                  </m:oMath>
                </a14:m>
                <a:r>
                  <a:rPr lang="en-US" altLang="zh-CN" sz="2000" dirty="0" smtClean="0">
                    <a:solidFill>
                      <a:srgbClr val="000066"/>
                    </a:solidFill>
                    <a:latin typeface="Arial" panose="020B0604020202020204" pitchFamily="34" charset="0"/>
                    <a:cs typeface="Arial" panose="020B0604020202020204" pitchFamily="34" charset="0"/>
                  </a:rPr>
                  <a:t>, with a different, known and desired pdf </a:t>
                </a:r>
                <a14:m>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𝑧</m:t>
                        </m:r>
                      </m:sub>
                    </m:sSub>
                  </m:oMath>
                </a14:m>
                <a:r>
                  <a:rPr lang="en-US" altLang="zh-CN" sz="2000" dirty="0" smtClean="0">
                    <a:solidFill>
                      <a:srgbClr val="000066"/>
                    </a:solidFill>
                    <a:latin typeface="Arial" panose="020B0604020202020204" pitchFamily="34" charset="0"/>
                    <a:cs typeface="Arial" panose="020B0604020202020204" pitchFamily="34" charset="0"/>
                  </a:rPr>
                  <a:t> , will satisfy the same equation:</a:t>
                </a:r>
              </a:p>
              <a:p>
                <a:pPr algn="ctr">
                  <a:spcBef>
                    <a:spcPts val="600"/>
                  </a:spcBef>
                  <a:spcAft>
                    <a:spcPts val="600"/>
                  </a:spcAft>
                </a:pPr>
                <a14:m>
                  <m:oMath xmlns:m="http://schemas.openxmlformats.org/officeDocument/2006/math">
                    <m:r>
                      <a:rPr lang="en-US" altLang="zh-CN" sz="2000" b="0" i="1" smtClean="0">
                        <a:solidFill>
                          <a:srgbClr val="000066"/>
                        </a:solidFill>
                        <a:latin typeface="Cambria Math" panose="02040503050406030204" pitchFamily="18" charset="0"/>
                        <a:cs typeface="Arial" panose="020B0604020202020204" pitchFamily="34" charset="0"/>
                      </a:rPr>
                      <m:t>𝐺</m:t>
                    </m:r>
                    <m:d>
                      <m:dPr>
                        <m:ctrlPr>
                          <a:rPr lang="en-US" altLang="zh-CN" sz="2000" b="0" i="1" smtClean="0">
                            <a:solidFill>
                              <a:srgbClr val="000066"/>
                            </a:solidFill>
                            <a:latin typeface="Cambria Math" panose="02040503050406030204" pitchFamily="18" charset="0"/>
                            <a:cs typeface="Arial" panose="020B0604020202020204" pitchFamily="34" charset="0"/>
                          </a:rPr>
                        </m:ctrlPr>
                      </m:dPr>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𝑧</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e>
                    </m:d>
                    <m:r>
                      <a:rPr lang="en-US" altLang="zh-CN" sz="2000" b="0" i="1" smtClean="0">
                        <a:solidFill>
                          <a:srgbClr val="000066"/>
                        </a:solidFill>
                        <a:latin typeface="Cambria Math" panose="02040503050406030204" pitchFamily="18" charset="0"/>
                        <a:cs typeface="Arial" panose="020B0604020202020204" pitchFamily="34" charset="0"/>
                      </a:rPr>
                      <m:t>=</m:t>
                    </m:r>
                    <m:nary>
                      <m:naryPr>
                        <m:chr m:val="∑"/>
                        <m:ctrlPr>
                          <a:rPr lang="en-US" altLang="zh-CN" sz="2000" b="0" i="1" smtClean="0">
                            <a:solidFill>
                              <a:srgbClr val="000066"/>
                            </a:solidFill>
                            <a:latin typeface="Cambria Math" panose="02040503050406030204" pitchFamily="18" charset="0"/>
                            <a:cs typeface="Arial" panose="020B0604020202020204" pitchFamily="34" charset="0"/>
                          </a:rPr>
                        </m:ctrlPr>
                      </m:naryPr>
                      <m:sub>
                        <m:r>
                          <a:rPr lang="en-US" altLang="zh-CN" sz="2000" b="0" i="1" smtClean="0">
                            <a:solidFill>
                              <a:srgbClr val="000066"/>
                            </a:solidFill>
                            <a:latin typeface="Cambria Math" panose="02040503050406030204" pitchFamily="18" charset="0"/>
                            <a:cs typeface="Arial" panose="020B0604020202020204" pitchFamily="34" charset="0"/>
                          </a:rPr>
                          <m:t>𝑗</m:t>
                        </m:r>
                        <m:r>
                          <a:rPr lang="en-US" altLang="zh-CN" sz="2000" b="0" i="1" smtClean="0">
                            <a:solidFill>
                              <a:srgbClr val="000066"/>
                            </a:solidFill>
                            <a:latin typeface="Cambria Math" panose="02040503050406030204" pitchFamily="18" charset="0"/>
                            <a:cs typeface="Arial" panose="020B0604020202020204" pitchFamily="34" charset="0"/>
                          </a:rPr>
                          <m:t>=0</m:t>
                        </m:r>
                      </m:sub>
                      <m:sup>
                        <m:r>
                          <a:rPr lang="en-US" altLang="zh-CN" sz="2000" b="0" i="1" smtClean="0">
                            <a:solidFill>
                              <a:srgbClr val="000066"/>
                            </a:solidFill>
                            <a:latin typeface="Cambria Math" panose="02040503050406030204" pitchFamily="18" charset="0"/>
                            <a:cs typeface="Arial" panose="020B0604020202020204" pitchFamily="34" charset="0"/>
                          </a:rPr>
                          <m:t>𝑘</m:t>
                        </m:r>
                      </m:sup>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𝑝</m:t>
                            </m:r>
                          </m:e>
                          <m:sub>
                            <m:r>
                              <a:rPr lang="en-US" altLang="zh-CN" sz="2000" b="0" i="1" smtClean="0">
                                <a:solidFill>
                                  <a:srgbClr val="000066"/>
                                </a:solidFill>
                                <a:latin typeface="Cambria Math" panose="02040503050406030204" pitchFamily="18" charset="0"/>
                                <a:cs typeface="Arial" panose="020B0604020202020204" pitchFamily="34" charset="0"/>
                              </a:rPr>
                              <m:t>𝑧</m:t>
                            </m:r>
                          </m:sub>
                        </m:sSub>
                        <m:d>
                          <m:dPr>
                            <m:ctrlPr>
                              <a:rPr lang="en-US" altLang="zh-CN" sz="2000" b="0" i="1" smtClean="0">
                                <a:solidFill>
                                  <a:srgbClr val="000066"/>
                                </a:solidFill>
                                <a:latin typeface="Cambria Math" panose="02040503050406030204" pitchFamily="18" charset="0"/>
                                <a:cs typeface="Arial" panose="020B0604020202020204" pitchFamily="34" charset="0"/>
                              </a:rPr>
                            </m:ctrlPr>
                          </m:dPr>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𝑧</m:t>
                                </m:r>
                              </m:e>
                              <m:sub>
                                <m:r>
                                  <a:rPr lang="en-US" altLang="zh-CN" sz="2000" b="0" i="1" smtClean="0">
                                    <a:solidFill>
                                      <a:srgbClr val="000066"/>
                                    </a:solidFill>
                                    <a:latin typeface="Cambria Math" panose="02040503050406030204" pitchFamily="18" charset="0"/>
                                    <a:cs typeface="Arial" panose="020B0604020202020204" pitchFamily="34" charset="0"/>
                                  </a:rPr>
                                  <m:t>𝑗</m:t>
                                </m:r>
                              </m:sub>
                            </m:sSub>
                          </m:e>
                        </m:d>
                      </m:e>
                    </m:nary>
                    <m:r>
                      <a:rPr lang="en-US" altLang="zh-CN" sz="2000" b="0" i="1" smtClean="0">
                        <a:solidFill>
                          <a:srgbClr val="000066"/>
                        </a:solidFill>
                        <a:latin typeface="Cambria Math" panose="02040503050406030204" pitchFamily="18" charset="0"/>
                        <a:cs typeface="Arial" panose="020B0604020202020204" pitchFamily="34" charset="0"/>
                      </a:rPr>
                      <m:t>=</m:t>
                    </m:r>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𝑠</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oMath>
                </a14:m>
                <a:r>
                  <a:rPr lang="en-US" altLang="zh-CN" sz="2000" dirty="0" smtClean="0">
                    <a:solidFill>
                      <a:srgbClr val="000066"/>
                    </a:solidFill>
                    <a:latin typeface="Arial" panose="020B0604020202020204" pitchFamily="34" charset="0"/>
                    <a:cs typeface="Arial" panose="020B0604020202020204" pitchFamily="34" charset="0"/>
                  </a:rPr>
                  <a:t/>
                </a:r>
              </a:p>
              <a:p>
                <a:pPr>
                  <a:spcBef>
                    <a:spcPts val="600"/>
                  </a:spcBef>
                  <a:spcAft>
                    <a:spcPts val="600"/>
                  </a:spcAft>
                </a:pPr>
                <a:r>
                  <a:rPr lang="en-US" altLang="zh-CN" sz="2000" dirty="0" smtClean="0">
                    <a:solidFill>
                      <a:srgbClr val="000066"/>
                    </a:solidFill>
                    <a:latin typeface="Arial" panose="020B0604020202020204" pitchFamily="34" charset="0"/>
                    <a:cs typeface="Arial" panose="020B0604020202020204" pitchFamily="34" charset="0"/>
                  </a:rPr>
                  <a:t>substituting:</a:t>
                </a:r>
              </a:p>
              <a:p>
                <a:pPr algn="ct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𝑧</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r>
                        <a:rPr lang="en-US" altLang="zh-CN" sz="2000" b="0" i="1" smtClean="0">
                          <a:solidFill>
                            <a:srgbClr val="000066"/>
                          </a:solidFill>
                          <a:latin typeface="Cambria Math" panose="02040503050406030204" pitchFamily="18" charset="0"/>
                          <a:cs typeface="Arial" panose="020B0604020202020204" pitchFamily="34" charset="0"/>
                        </a:rPr>
                        <m:t>=</m:t>
                      </m:r>
                      <m:sSup>
                        <m:sSupPr>
                          <m:ctrlPr>
                            <a:rPr lang="en-US" altLang="zh-CN" sz="2000" b="0" i="1" smtClean="0">
                              <a:solidFill>
                                <a:srgbClr val="000066"/>
                              </a:solidFill>
                              <a:latin typeface="Cambria Math" panose="02040503050406030204" pitchFamily="18" charset="0"/>
                              <a:cs typeface="Arial" panose="020B0604020202020204" pitchFamily="34" charset="0"/>
                            </a:rPr>
                          </m:ctrlPr>
                        </m:sSupPr>
                        <m:e>
                          <m:r>
                            <a:rPr lang="en-US" altLang="zh-CN" sz="2000" b="0" i="1" smtClean="0">
                              <a:solidFill>
                                <a:srgbClr val="000066"/>
                              </a:solidFill>
                              <a:latin typeface="Cambria Math" panose="02040503050406030204" pitchFamily="18" charset="0"/>
                              <a:cs typeface="Arial" panose="020B0604020202020204" pitchFamily="34" charset="0"/>
                            </a:rPr>
                            <m:t>𝐺</m:t>
                          </m:r>
                        </m:e>
                        <m:sup>
                          <m:r>
                            <a:rPr lang="en-US" altLang="zh-CN" sz="2000" b="0" i="1" smtClean="0">
                              <a:solidFill>
                                <a:srgbClr val="000066"/>
                              </a:solidFill>
                              <a:latin typeface="Cambria Math" panose="02040503050406030204" pitchFamily="18" charset="0"/>
                              <a:cs typeface="Arial" panose="020B0604020202020204" pitchFamily="34" charset="0"/>
                            </a:rPr>
                            <m:t>−1</m:t>
                          </m:r>
                        </m:sup>
                      </m:sSup>
                      <m:d>
                        <m:dPr>
                          <m:ctrlPr>
                            <a:rPr lang="en-US" altLang="zh-CN" sz="2000" b="0" i="1" smtClean="0">
                              <a:solidFill>
                                <a:srgbClr val="000066"/>
                              </a:solidFill>
                              <a:latin typeface="Cambria Math" panose="02040503050406030204" pitchFamily="18" charset="0"/>
                              <a:cs typeface="Arial" panose="020B0604020202020204" pitchFamily="34" charset="0"/>
                            </a:rPr>
                          </m:ctrlPr>
                        </m:dPr>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𝑠</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e>
                      </m:d>
                      <m:r>
                        <a:rPr lang="en-US" altLang="zh-CN" sz="2000" b="0" i="1" smtClean="0">
                          <a:solidFill>
                            <a:srgbClr val="000066"/>
                          </a:solidFill>
                          <a:latin typeface="Cambria Math" panose="02040503050406030204" pitchFamily="18" charset="0"/>
                          <a:cs typeface="Arial" panose="020B0604020202020204" pitchFamily="34" charset="0"/>
                        </a:rPr>
                        <m:t>=</m:t>
                      </m:r>
                      <m:sSup>
                        <m:sSupPr>
                          <m:ctrlPr>
                            <a:rPr lang="en-US" altLang="zh-CN" sz="2000" b="0" i="1" smtClean="0">
                              <a:solidFill>
                                <a:srgbClr val="000066"/>
                              </a:solidFill>
                              <a:latin typeface="Cambria Math" panose="02040503050406030204" pitchFamily="18" charset="0"/>
                              <a:cs typeface="Arial" panose="020B0604020202020204" pitchFamily="34" charset="0"/>
                            </a:rPr>
                          </m:ctrlPr>
                        </m:sSupPr>
                        <m:e>
                          <m:r>
                            <a:rPr lang="en-US" altLang="zh-CN" sz="2000" b="0" i="1" smtClean="0">
                              <a:solidFill>
                                <a:srgbClr val="000066"/>
                              </a:solidFill>
                              <a:latin typeface="Cambria Math" panose="02040503050406030204" pitchFamily="18" charset="0"/>
                              <a:cs typeface="Arial" panose="020B0604020202020204" pitchFamily="34" charset="0"/>
                            </a:rPr>
                            <m:t>𝐺</m:t>
                          </m:r>
                        </m:e>
                        <m:sup>
                          <m:r>
                            <a:rPr lang="en-US" altLang="zh-CN" sz="2000" b="0" i="1" smtClean="0">
                              <a:solidFill>
                                <a:srgbClr val="000066"/>
                              </a:solidFill>
                              <a:latin typeface="Cambria Math" panose="02040503050406030204" pitchFamily="18" charset="0"/>
                              <a:cs typeface="Arial" panose="020B0604020202020204" pitchFamily="34" charset="0"/>
                            </a:rPr>
                            <m:t>−1</m:t>
                          </m:r>
                        </m:sup>
                      </m:sSup>
                      <m:d>
                        <m:dPr>
                          <m:ctrlPr>
                            <a:rPr lang="en-US" altLang="zh-CN" sz="2000" b="0" i="1" smtClean="0">
                              <a:solidFill>
                                <a:srgbClr val="000066"/>
                              </a:solidFill>
                              <a:latin typeface="Cambria Math" panose="02040503050406030204" pitchFamily="18" charset="0"/>
                              <a:cs typeface="Arial" panose="020B0604020202020204" pitchFamily="34" charset="0"/>
                            </a:rPr>
                          </m:ctrlPr>
                        </m:dPr>
                        <m:e>
                          <m:r>
                            <a:rPr lang="en-US" altLang="zh-CN" sz="2000" b="0" i="1" smtClean="0">
                              <a:solidFill>
                                <a:srgbClr val="000066"/>
                              </a:solidFill>
                              <a:latin typeface="Cambria Math" panose="02040503050406030204" pitchFamily="18" charset="0"/>
                              <a:cs typeface="Arial" panose="020B0604020202020204" pitchFamily="34" charset="0"/>
                            </a:rPr>
                            <m:t>𝑇</m:t>
                          </m:r>
                          <m:d>
                            <m:dPr>
                              <m:ctrlPr>
                                <a:rPr lang="en-US" altLang="zh-CN" sz="2000" b="0" i="1" smtClean="0">
                                  <a:solidFill>
                                    <a:srgbClr val="000066"/>
                                  </a:solidFill>
                                  <a:latin typeface="Cambria Math" panose="02040503050406030204" pitchFamily="18" charset="0"/>
                                  <a:cs typeface="Arial" panose="020B0604020202020204" pitchFamily="34" charset="0"/>
                                </a:rPr>
                              </m:ctrlPr>
                            </m:dPr>
                            <m:e>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𝑟</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e>
                          </m:d>
                        </m:e>
                      </m:d>
                    </m:oMath>
                  </m:oMathPara>
                </a14:m>
                <a:endParaRPr lang="en-US" altLang="zh-CN" sz="2000" dirty="0" smtClean="0">
                  <a:solidFill>
                    <a:srgbClr val="000066"/>
                  </a:solidFill>
                  <a:latin typeface="Arial" panose="020B0604020202020204" pitchFamily="34" charset="0"/>
                  <a:cs typeface="Arial" panose="020B0604020202020204" pitchFamily="34" charset="0"/>
                </a:endParaRPr>
              </a:p>
              <a:p>
                <a:pPr>
                  <a:spcBef>
                    <a:spcPts val="600"/>
                  </a:spcBef>
                  <a:spcAft>
                    <a:spcPts val="600"/>
                  </a:spcAft>
                </a:pPr>
                <a:r>
                  <a:rPr lang="en-US" altLang="zh-CN" sz="2000" dirty="0" smtClean="0">
                    <a:solidFill>
                      <a:srgbClr val="000066"/>
                    </a:solidFill>
                    <a:latin typeface="Arial" panose="020B0604020202020204" pitchFamily="34" charset="0"/>
                    <a:cs typeface="Arial" panose="020B0604020202020204" pitchFamily="34" charset="0"/>
                  </a:rPr>
                  <a:t>i.e. mapping each gray level </a:t>
                </a:r>
                <a14:m>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𝑟</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oMath>
                </a14:m>
                <a:r>
                  <a:rPr lang="en-US" altLang="zh-CN" sz="2000" dirty="0" smtClean="0">
                    <a:solidFill>
                      <a:srgbClr val="000066"/>
                    </a:solidFill>
                    <a:latin typeface="Arial" panose="020B0604020202020204" pitchFamily="34" charset="0"/>
                    <a:cs typeface="Arial" panose="020B0604020202020204" pitchFamily="34" charset="0"/>
                  </a:rPr>
                  <a:t> into the </a:t>
                </a:r>
                <a14:m>
                  <m:oMath xmlns:m="http://schemas.openxmlformats.org/officeDocument/2006/math">
                    <m:sSub>
                      <m:sSubPr>
                        <m:ctrlPr>
                          <a:rPr lang="en-US" altLang="zh-CN" sz="2000" b="0" i="1" smtClean="0">
                            <a:solidFill>
                              <a:srgbClr val="000066"/>
                            </a:solidFill>
                            <a:latin typeface="Cambria Math" panose="02040503050406030204" pitchFamily="18" charset="0"/>
                            <a:cs typeface="Arial" panose="020B0604020202020204" pitchFamily="34" charset="0"/>
                          </a:rPr>
                        </m:ctrlPr>
                      </m:sSubPr>
                      <m:e>
                        <m:r>
                          <a:rPr lang="en-US" altLang="zh-CN" sz="2000" b="0" i="1" smtClean="0">
                            <a:solidFill>
                              <a:srgbClr val="000066"/>
                            </a:solidFill>
                            <a:latin typeface="Cambria Math" panose="02040503050406030204" pitchFamily="18" charset="0"/>
                            <a:cs typeface="Arial" panose="020B0604020202020204" pitchFamily="34" charset="0"/>
                          </a:rPr>
                          <m:t>𝑧</m:t>
                        </m:r>
                      </m:e>
                      <m:sub>
                        <m:r>
                          <a:rPr lang="en-US" altLang="zh-CN" sz="2000" b="0" i="1" smtClean="0">
                            <a:solidFill>
                              <a:srgbClr val="000066"/>
                            </a:solidFill>
                            <a:latin typeface="Cambria Math" panose="02040503050406030204" pitchFamily="18" charset="0"/>
                            <a:cs typeface="Arial" panose="020B0604020202020204" pitchFamily="34" charset="0"/>
                          </a:rPr>
                          <m:t>𝑘</m:t>
                        </m:r>
                      </m:sub>
                    </m:sSub>
                  </m:oMath>
                </a14:m>
                <a:r>
                  <a:rPr lang="en-US" altLang="zh-CN" sz="2000" dirty="0" smtClean="0">
                    <a:solidFill>
                      <a:srgbClr val="000066"/>
                    </a:solidFill>
                    <a:latin typeface="Arial" panose="020B0604020202020204" pitchFamily="34" charset="0"/>
                    <a:cs typeface="Arial" panose="020B0604020202020204" pitchFamily="34" charset="0"/>
                  </a:rPr>
                  <a:t> value given above yields the desired histogram (pdf) for the output image.</a:t>
                </a:r>
                <a:endParaRPr lang="en-US" altLang="zh-CN" sz="2000" dirty="0">
                  <a:solidFill>
                    <a:srgbClr val="000066"/>
                  </a:solidFill>
                  <a:latin typeface="Arial" panose="020B0604020202020204" pitchFamily="34" charset="0"/>
                  <a:cs typeface="Arial" panose="020B0604020202020204" pitchFamily="34" charset="0"/>
                </a:endParaRPr>
              </a:p>
            </p:txBody>
          </p:sp>
        </mc:Choice>
        <mc:Fallback>
          <p:sp>
            <p:nvSpPr>
              <p:cNvPr id="4" name="矩形 3"/>
              <p:cNvSpPr>
                <a:spLocks noRot="1" noChangeAspect="1" noMove="1" noResize="1" noEditPoints="1" noAdjustHandles="1" noChangeArrowheads="1" noChangeShapeType="1" noTextEdit="1"/>
              </p:cNvSpPr>
              <p:nvPr/>
            </p:nvSpPr>
            <p:spPr>
              <a:xfrm>
                <a:off x="355118" y="1630363"/>
                <a:ext cx="8649975" cy="4329711"/>
              </a:xfrm>
              <a:prstGeom prst="rect">
                <a:avLst/>
              </a:prstGeom>
              <a:blipFill>
                <a:blip r:embed="rId2"/>
                <a:stretch>
                  <a:fillRect l="-705" t="-563" b="-15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41769371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3.3.2 Histogram Matching (Specification)</a:t>
            </a:r>
            <a:endParaRPr lang="en-US" dirty="0">
              <a:solidFill>
                <a:srgbClr val="002060"/>
              </a:solidFill>
            </a:endParaRPr>
          </a:p>
        </p:txBody>
      </p:sp>
      <p:sp>
        <p:nvSpPr>
          <p:cNvPr id="4" name="矩形 3"/>
          <p:cNvSpPr/>
          <p:nvPr/>
        </p:nvSpPr>
        <p:spPr>
          <a:xfrm>
            <a:off x="355119" y="1630363"/>
            <a:ext cx="8527624" cy="584775"/>
          </a:xfrm>
          <a:prstGeom prst="rect">
            <a:avLst/>
          </a:prstGeom>
        </p:spPr>
        <p:txBody>
          <a:bodyPr wrap="square">
            <a:spAutoFit/>
          </a:bodyPr>
          <a:lstStyle/>
          <a:p>
            <a:r>
              <a:rPr lang="en-US" altLang="zh-CN" sz="3200" dirty="0">
                <a:solidFill>
                  <a:srgbClr val="000066"/>
                </a:solidFill>
                <a:latin typeface="Arial" panose="020B0604020202020204" pitchFamily="34" charset="0"/>
                <a:cs typeface="Arial" panose="020B0604020202020204" pitchFamily="34" charset="0"/>
              </a:rPr>
              <a:t>Graphical interpretation of histogram matching</a:t>
            </a:r>
          </a:p>
        </p:txBody>
      </p:sp>
      <mc:AlternateContent xmlns:mc="http://schemas.openxmlformats.org/markup-compatibility/2006">
        <mc:Choice xmlns:a14="http://schemas.microsoft.com/office/drawing/2010/main" xmlns="" Requires="a14">
          <p:sp>
            <p:nvSpPr>
              <p:cNvPr id="10" name="内容占位符 1"/>
              <p:cNvSpPr txBox="1">
                <a:spLocks/>
              </p:cNvSpPr>
              <p:nvPr/>
            </p:nvSpPr>
            <p:spPr>
              <a:xfrm>
                <a:off x="355119" y="2588821"/>
                <a:ext cx="3484172" cy="395448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
                </a:r>
                <a:r>
                  <a:rPr lang="en-US" altLang="zh-CN" dirty="0" smtClean="0">
                    <a:solidFill>
                      <a:srgbClr val="002060"/>
                    </a:solidFill>
                    <a:latin typeface="Arial" panose="020B0604020202020204" pitchFamily="34" charset="0"/>
                    <a:cs typeface="Arial" panose="020B0604020202020204" pitchFamily="34" charset="0"/>
                  </a:rPr>
                  <a:t>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a:t>
                </a:r>
                <a:r>
                  <a:rPr lang="en-US" altLang="zh-CN" b="1" dirty="0">
                    <a:solidFill>
                      <a:srgbClr val="002060"/>
                    </a:solidFill>
                    <a:latin typeface="Arial" panose="020B0604020202020204" pitchFamily="34" charset="0"/>
                    <a:cs typeface="Arial" panose="020B0604020202020204" pitchFamily="34" charset="0"/>
                  </a:rPr>
                  <a:t>3.19(DIP 2</a:t>
                </a:r>
                <a:r>
                  <a:rPr lang="en-US" altLang="zh-CN" b="1" baseline="30000" dirty="0">
                    <a:solidFill>
                      <a:srgbClr val="002060"/>
                    </a:solidFill>
                    <a:latin typeface="Arial" panose="020B0604020202020204" pitchFamily="34" charset="0"/>
                    <a:cs typeface="Arial" panose="020B0604020202020204" pitchFamily="34" charset="0"/>
                  </a:rPr>
                  <a:t>nd</a:t>
                </a:r>
                <a:r>
                  <a:rPr lang="en-US" altLang="zh-CN" b="1" dirty="0">
                    <a:solidFill>
                      <a:srgbClr val="002060"/>
                    </a:solidFill>
                    <a:latin typeface="Arial" panose="020B0604020202020204" pitchFamily="34" charset="0"/>
                    <a:cs typeface="Arial" panose="020B0604020202020204" pitchFamily="34" charset="0"/>
                  </a:rPr>
                  <a:t> Edition)</a:t>
                </a:r>
                <a:r>
                  <a:rPr lang="en-US" altLang="zh-CN" dirty="0">
                    <a:solidFill>
                      <a:srgbClr val="002060"/>
                    </a:solidFill>
                    <a:latin typeface="Arial" panose="020B0604020202020204" pitchFamily="34" charset="0"/>
                    <a:cs typeface="Arial" panose="020B0604020202020204" pitchFamily="34" charset="0"/>
                  </a:rPr>
                  <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Graphical interpretation of mapping from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𝑟</m:t>
                        </m:r>
                      </m:e>
                      <m:sub>
                        <m:r>
                          <a:rPr lang="en-US" altLang="zh-CN" b="0" i="1" smtClean="0">
                            <a:solidFill>
                              <a:srgbClr val="002060"/>
                            </a:solidFill>
                            <a:latin typeface="Cambria Math" panose="02040503050406030204" pitchFamily="18" charset="0"/>
                            <a:cs typeface="Arial" panose="020B0604020202020204" pitchFamily="34" charset="0"/>
                          </a:rPr>
                          <m:t>𝑘</m:t>
                        </m:r>
                      </m:sub>
                    </m:sSub>
                  </m:oMath>
                </a14:m>
                <a:r>
                  <a:rPr lang="en-US" altLang="zh-CN" dirty="0" smtClean="0">
                    <a:solidFill>
                      <a:srgbClr val="002060"/>
                    </a:solidFill>
                    <a:latin typeface="Arial" panose="020B0604020202020204" pitchFamily="34" charset="0"/>
                    <a:cs typeface="Arial" panose="020B0604020202020204" pitchFamily="34" charset="0"/>
                  </a:rPr>
                  <a:t> to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𝑠</m:t>
                        </m:r>
                      </m:e>
                      <m:sub>
                        <m:r>
                          <a:rPr lang="en-US" altLang="zh-CN" b="0" i="1" smtClean="0">
                            <a:solidFill>
                              <a:srgbClr val="002060"/>
                            </a:solidFill>
                            <a:latin typeface="Cambria Math" panose="02040503050406030204" pitchFamily="18" charset="0"/>
                            <a:cs typeface="Arial" panose="020B0604020202020204" pitchFamily="34" charset="0"/>
                          </a:rPr>
                          <m:t>𝑘</m:t>
                        </m:r>
                      </m:sub>
                    </m:sSub>
                  </m:oMath>
                </a14:m>
                <a:r>
                  <a:rPr lang="en-US" altLang="zh-CN" dirty="0" smtClean="0">
                    <a:solidFill>
                      <a:srgbClr val="002060"/>
                    </a:solidFill>
                    <a:latin typeface="Arial" panose="020B0604020202020204" pitchFamily="34" charset="0"/>
                    <a:cs typeface="Arial" panose="020B0604020202020204" pitchFamily="34" charset="0"/>
                  </a:rPr>
                  <a:t> via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𝑇</m:t>
                    </m:r>
                    <m:d>
                      <m:dPr>
                        <m:ctrlPr>
                          <a:rPr lang="en-US" altLang="zh-CN" b="0" i="1" smtClean="0">
                            <a:solidFill>
                              <a:srgbClr val="002060"/>
                            </a:solidFill>
                            <a:latin typeface="Cambria Math" panose="02040503050406030204" pitchFamily="18" charset="0"/>
                            <a:cs typeface="Arial" panose="020B0604020202020204" pitchFamily="34" charset="0"/>
                          </a:rPr>
                        </m:ctrlPr>
                      </m:dPr>
                      <m:e>
                        <m:r>
                          <a:rPr lang="en-US" altLang="zh-CN" b="0" i="1" smtClean="0">
                            <a:solidFill>
                              <a:srgbClr val="002060"/>
                            </a:solidFill>
                            <a:latin typeface="Cambria Math" panose="02040503050406030204" pitchFamily="18" charset="0"/>
                            <a:cs typeface="Arial" panose="020B0604020202020204" pitchFamily="34" charset="0"/>
                          </a:rPr>
                          <m:t>𝑟</m:t>
                        </m:r>
                      </m:e>
                    </m:d>
                  </m:oMath>
                </a14:m>
                <a:r>
                  <a:rPr lang="en-US" altLang="zh-CN" dirty="0" smtClean="0">
                    <a:solidFill>
                      <a:srgbClr val="002060"/>
                    </a:solidFill>
                    <a:latin typeface="Arial" panose="020B0604020202020204" pitchFamily="34" charset="0"/>
                    <a:cs typeface="Arial" panose="020B0604020202020204" pitchFamily="34" charset="0"/>
                  </a:rPr>
                  <a:t>.</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Mapping of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𝑧</m:t>
                        </m:r>
                      </m:e>
                      <m:sub>
                        <m:r>
                          <a:rPr lang="en-US" altLang="zh-CN" b="0" i="1" smtClean="0">
                            <a:solidFill>
                              <a:srgbClr val="002060"/>
                            </a:solidFill>
                            <a:latin typeface="Cambria Math" panose="02040503050406030204" pitchFamily="18" charset="0"/>
                            <a:cs typeface="Arial" panose="020B0604020202020204" pitchFamily="34" charset="0"/>
                          </a:rPr>
                          <m:t>𝑞</m:t>
                        </m:r>
                      </m:sub>
                    </m:sSub>
                  </m:oMath>
                </a14:m>
                <a:r>
                  <a:rPr lang="en-US" altLang="zh-CN" dirty="0" smtClean="0">
                    <a:solidFill>
                      <a:srgbClr val="002060"/>
                    </a:solidFill>
                    <a:latin typeface="Arial" panose="020B0604020202020204" pitchFamily="34" charset="0"/>
                    <a:cs typeface="Arial" panose="020B0604020202020204" pitchFamily="34" charset="0"/>
                  </a:rPr>
                  <a:t> to its corresponding value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𝑣</m:t>
                        </m:r>
                      </m:e>
                      <m:sub>
                        <m:r>
                          <a:rPr lang="en-US" altLang="zh-CN" b="0" i="1" smtClean="0">
                            <a:solidFill>
                              <a:srgbClr val="002060"/>
                            </a:solidFill>
                            <a:latin typeface="Cambria Math" panose="02040503050406030204" pitchFamily="18" charset="0"/>
                            <a:cs typeface="Arial" panose="020B0604020202020204" pitchFamily="34" charset="0"/>
                          </a:rPr>
                          <m:t>𝑞</m:t>
                        </m:r>
                      </m:sub>
                    </m:sSub>
                  </m:oMath>
                </a14:m>
                <a:r>
                  <a:rPr lang="en-US" altLang="zh-CN" dirty="0" smtClean="0">
                    <a:solidFill>
                      <a:srgbClr val="002060"/>
                    </a:solidFill>
                    <a:latin typeface="Arial" panose="020B0604020202020204" pitchFamily="34" charset="0"/>
                    <a:cs typeface="Arial" panose="020B0604020202020204" pitchFamily="34" charset="0"/>
                  </a:rPr>
                  <a:t> via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𝐺</m:t>
                    </m:r>
                    <m:d>
                      <m:dPr>
                        <m:ctrlPr>
                          <a:rPr lang="en-US" altLang="zh-CN" b="0" i="1" smtClean="0">
                            <a:solidFill>
                              <a:srgbClr val="002060"/>
                            </a:solidFill>
                            <a:latin typeface="Cambria Math" panose="02040503050406030204" pitchFamily="18" charset="0"/>
                            <a:cs typeface="Arial" panose="020B0604020202020204" pitchFamily="34" charset="0"/>
                          </a:rPr>
                        </m:ctrlPr>
                      </m:dPr>
                      <m:e>
                        <m:r>
                          <a:rPr lang="en-US" altLang="zh-CN" b="0" i="1" smtClean="0">
                            <a:solidFill>
                              <a:srgbClr val="002060"/>
                            </a:solidFill>
                            <a:latin typeface="Cambria Math" panose="02040503050406030204" pitchFamily="18" charset="0"/>
                            <a:cs typeface="Arial" panose="020B0604020202020204" pitchFamily="34" charset="0"/>
                          </a:rPr>
                          <m:t>𝑧</m:t>
                        </m:r>
                      </m:e>
                    </m:d>
                  </m:oMath>
                </a14:m>
                <a:r>
                  <a:rPr lang="en-US" altLang="zh-CN" dirty="0" smtClean="0">
                    <a:solidFill>
                      <a:srgbClr val="002060"/>
                    </a:solidFill>
                    <a:latin typeface="Arial" panose="020B0604020202020204" pitchFamily="34" charset="0"/>
                    <a:cs typeface="Arial" panose="020B0604020202020204" pitchFamily="34" charset="0"/>
                  </a:rPr>
                  <a:t>.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Inverse mapping from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𝑠</m:t>
                        </m:r>
                      </m:e>
                      <m:sub>
                        <m:r>
                          <a:rPr lang="en-US" altLang="zh-CN" b="0" i="1" smtClean="0">
                            <a:solidFill>
                              <a:srgbClr val="002060"/>
                            </a:solidFill>
                            <a:latin typeface="Cambria Math" panose="02040503050406030204" pitchFamily="18" charset="0"/>
                            <a:cs typeface="Arial" panose="020B0604020202020204" pitchFamily="34" charset="0"/>
                          </a:rPr>
                          <m:t>𝑘</m:t>
                        </m:r>
                      </m:sub>
                    </m:sSub>
                  </m:oMath>
                </a14:m>
                <a:r>
                  <a:rPr lang="en-US" altLang="zh-CN" dirty="0" smtClean="0">
                    <a:solidFill>
                      <a:srgbClr val="002060"/>
                    </a:solidFill>
                    <a:latin typeface="Arial" panose="020B0604020202020204" pitchFamily="34" charset="0"/>
                    <a:cs typeface="Arial" panose="020B0604020202020204" pitchFamily="34" charset="0"/>
                  </a:rPr>
                  <a:t> to its corresponding value of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𝑧</m:t>
                        </m:r>
                      </m:e>
                      <m:sub>
                        <m:r>
                          <a:rPr lang="en-US" altLang="zh-CN" b="0" i="1" smtClean="0">
                            <a:solidFill>
                              <a:srgbClr val="002060"/>
                            </a:solidFill>
                            <a:latin typeface="Cambria Math" panose="02040503050406030204" pitchFamily="18" charset="0"/>
                            <a:cs typeface="Arial" panose="020B0604020202020204" pitchFamily="34" charset="0"/>
                          </a:rPr>
                          <m:t>𝑘</m:t>
                        </m:r>
                      </m:sub>
                    </m:sSub>
                  </m:oMath>
                </a14:m>
                <a:r>
                  <a:rPr lang="en-US" altLang="zh-CN" dirty="0" smtClean="0">
                    <a:solidFill>
                      <a:srgbClr val="002060"/>
                    </a:solidFill>
                    <a:latin typeface="Arial" panose="020B0604020202020204" pitchFamily="34" charset="0"/>
                    <a:cs typeface="Arial" panose="020B0604020202020204" pitchFamily="34" charset="0"/>
                  </a:rPr>
                  <a:t>.</a:t>
                </a:r>
                <a:endParaRPr lang="en-US" altLang="zh-CN" dirty="0">
                  <a:solidFill>
                    <a:srgbClr val="000066"/>
                  </a:solidFill>
                  <a:latin typeface="Arial" panose="020B0604020202020204" pitchFamily="34" charset="0"/>
                  <a:cs typeface="Arial" panose="020B0604020202020204" pitchFamily="34" charset="0"/>
                </a:endParaRPr>
              </a:p>
            </p:txBody>
          </p:sp>
        </mc:Choice>
        <mc:Fallback>
          <p:sp>
            <p:nvSpPr>
              <p:cNvPr id="10" name="内容占位符 1"/>
              <p:cNvSpPr txBox="1">
                <a:spLocks noRot="1" noChangeAspect="1" noMove="1" noResize="1" noEditPoints="1" noAdjustHandles="1" noChangeArrowheads="1" noChangeShapeType="1" noTextEdit="1"/>
              </p:cNvSpPr>
              <p:nvPr/>
            </p:nvSpPr>
            <p:spPr>
              <a:xfrm>
                <a:off x="355119" y="2588821"/>
                <a:ext cx="3484172" cy="3954483"/>
              </a:xfrm>
              <a:prstGeom prst="rect">
                <a:avLst/>
              </a:prstGeom>
              <a:blipFill>
                <a:blip r:embed="rId2"/>
                <a:stretch>
                  <a:fillRect l="-1748" t="-772" r="-3497"/>
                </a:stretch>
              </a:blipFill>
            </p:spPr>
            <p:txBody>
              <a:bodyPr/>
              <a:lstStyle/>
              <a:p>
                <a:r>
                  <a:rPr lang="zh-CN" altLang="en-US">
                    <a:noFill/>
                  </a:rPr>
                  <a:t> </a:t>
                </a:r>
              </a:p>
            </p:txBody>
          </p:sp>
        </mc:Fallback>
      </mc:AlternateContent>
      <p:pic>
        <p:nvPicPr>
          <p:cNvPr id="7" name="Picture 3"/>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24490"/>
          <a:stretch/>
        </p:blipFill>
        <p:spPr bwMode="auto">
          <a:xfrm>
            <a:off x="3839290" y="2215138"/>
            <a:ext cx="4960327" cy="451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11919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内容占位符 1"/>
              <p:cNvSpPr>
                <a:spLocks noGrp="1"/>
              </p:cNvSpPr>
              <p:nvPr>
                <p:ph sz="quarter" idx="10"/>
              </p:nvPr>
            </p:nvSpPr>
            <p:spPr/>
            <p:txBody>
              <a:bodyPr/>
              <a:lstStyle/>
              <a:p>
                <a:pPr marL="284163" lvl="0" indent="-284163">
                  <a:lnSpc>
                    <a:spcPct val="100000"/>
                  </a:lnSpc>
                  <a:spcBef>
                    <a:spcPts val="0"/>
                  </a:spcBef>
                  <a:buClrTx/>
                  <a:buSzTx/>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A spatial domain process will be denoted</a:t>
                </a:r>
              </a:p>
              <a:p>
                <a:pPr marL="0" lvl="0" indent="0" algn="ctr">
                  <a:lnSpc>
                    <a:spcPct val="150000"/>
                  </a:lnSpc>
                  <a:spcBef>
                    <a:spcPts val="0"/>
                  </a:spcBef>
                  <a:buClrTx/>
                  <a:buSzTx/>
                  <a:buNone/>
                </a:pPr>
                <a14:m>
                  <m:oMathPara xmlns:m="http://schemas.openxmlformats.org/officeDocument/2006/math">
                    <m:oMathParaPr>
                      <m:jc m:val="centerGroup"/>
                    </m:oMathParaPr>
                    <m:oMath xmlns:m="http://schemas.openxmlformats.org/officeDocument/2006/math">
                      <m:r>
                        <a:rPr lang="en-US" altLang="zh-CN" sz="3200" b="0" i="1" smtClean="0">
                          <a:solidFill>
                            <a:srgbClr val="000066"/>
                          </a:solidFill>
                          <a:latin typeface="Cambria Math" panose="02040503050406030204" pitchFamily="18" charset="0"/>
                          <a:cs typeface="Arial" panose="020B0604020202020204" pitchFamily="34" charset="0"/>
                        </a:rPr>
                        <m:t>𝑔</m:t>
                      </m:r>
                      <m:d>
                        <m:dPr>
                          <m:ctrlPr>
                            <a:rPr lang="en-US" altLang="zh-CN" sz="3200" b="0" i="1" smtClean="0">
                              <a:solidFill>
                                <a:srgbClr val="000066"/>
                              </a:solidFill>
                              <a:latin typeface="Cambria Math" panose="02040503050406030204" pitchFamily="18" charset="0"/>
                              <a:cs typeface="Arial" panose="020B0604020202020204" pitchFamily="34" charset="0"/>
                            </a:rPr>
                          </m:ctrlPr>
                        </m:dPr>
                        <m:e>
                          <m:r>
                            <a:rPr lang="en-US" altLang="zh-CN" sz="3200" b="0" i="1" smtClean="0">
                              <a:solidFill>
                                <a:srgbClr val="000066"/>
                              </a:solidFill>
                              <a:latin typeface="Cambria Math" panose="02040503050406030204" pitchFamily="18" charset="0"/>
                              <a:cs typeface="Arial" panose="020B0604020202020204" pitchFamily="34" charset="0"/>
                            </a:rPr>
                            <m:t>𝑥</m:t>
                          </m:r>
                          <m:r>
                            <a:rPr lang="en-US" altLang="zh-CN" sz="3200" b="0" i="1" smtClean="0">
                              <a:solidFill>
                                <a:srgbClr val="000066"/>
                              </a:solidFill>
                              <a:latin typeface="Cambria Math" panose="02040503050406030204" pitchFamily="18" charset="0"/>
                              <a:cs typeface="Arial" panose="020B0604020202020204" pitchFamily="34" charset="0"/>
                            </a:rPr>
                            <m:t>,</m:t>
                          </m:r>
                          <m:r>
                            <a:rPr lang="en-US" altLang="zh-CN" sz="3200" b="0" i="1" smtClean="0">
                              <a:solidFill>
                                <a:srgbClr val="000066"/>
                              </a:solidFill>
                              <a:latin typeface="Cambria Math" panose="02040503050406030204" pitchFamily="18" charset="0"/>
                              <a:cs typeface="Arial" panose="020B0604020202020204" pitchFamily="34" charset="0"/>
                            </a:rPr>
                            <m:t>𝑦</m:t>
                          </m:r>
                        </m:e>
                      </m:d>
                      <m:r>
                        <a:rPr lang="en-US" altLang="zh-CN" sz="3200" b="0" i="1" smtClean="0">
                          <a:solidFill>
                            <a:srgbClr val="000066"/>
                          </a:solidFill>
                          <a:latin typeface="Cambria Math" panose="02040503050406030204" pitchFamily="18" charset="0"/>
                          <a:cs typeface="Arial" panose="020B0604020202020204" pitchFamily="34" charset="0"/>
                        </a:rPr>
                        <m:t>=</m:t>
                      </m:r>
                      <m:r>
                        <a:rPr lang="en-US" altLang="zh-CN" sz="3200" b="0" i="1" smtClean="0">
                          <a:solidFill>
                            <a:srgbClr val="000066"/>
                          </a:solidFill>
                          <a:latin typeface="Cambria Math" panose="02040503050406030204" pitchFamily="18" charset="0"/>
                          <a:cs typeface="Arial" panose="020B0604020202020204" pitchFamily="34" charset="0"/>
                        </a:rPr>
                        <m:t>𝑇</m:t>
                      </m:r>
                      <m:d>
                        <m:dPr>
                          <m:begChr m:val="["/>
                          <m:endChr m:val="]"/>
                          <m:ctrlPr>
                            <a:rPr lang="en-US" altLang="zh-CN" sz="3200" b="0" i="1" smtClean="0">
                              <a:solidFill>
                                <a:srgbClr val="000066"/>
                              </a:solidFill>
                              <a:latin typeface="Cambria Math" panose="02040503050406030204" pitchFamily="18" charset="0"/>
                              <a:cs typeface="Arial" panose="020B0604020202020204" pitchFamily="34" charset="0"/>
                            </a:rPr>
                          </m:ctrlPr>
                        </m:dPr>
                        <m:e>
                          <m:r>
                            <a:rPr lang="en-US" altLang="zh-CN" sz="3200" b="0" i="1" smtClean="0">
                              <a:solidFill>
                                <a:srgbClr val="000066"/>
                              </a:solidFill>
                              <a:latin typeface="Cambria Math" panose="02040503050406030204" pitchFamily="18" charset="0"/>
                              <a:cs typeface="Arial" panose="020B0604020202020204" pitchFamily="34" charset="0"/>
                            </a:rPr>
                            <m:t>𝑓</m:t>
                          </m:r>
                          <m:d>
                            <m:dPr>
                              <m:ctrlPr>
                                <a:rPr lang="en-US" altLang="zh-CN" sz="3200" b="0" i="1" smtClean="0">
                                  <a:solidFill>
                                    <a:srgbClr val="000066"/>
                                  </a:solidFill>
                                  <a:latin typeface="Cambria Math" panose="02040503050406030204" pitchFamily="18" charset="0"/>
                                  <a:cs typeface="Arial" panose="020B0604020202020204" pitchFamily="34" charset="0"/>
                                </a:rPr>
                              </m:ctrlPr>
                            </m:dPr>
                            <m:e>
                              <m:r>
                                <a:rPr lang="en-US" altLang="zh-CN" sz="3200" b="0" i="1" smtClean="0">
                                  <a:solidFill>
                                    <a:srgbClr val="000066"/>
                                  </a:solidFill>
                                  <a:latin typeface="Cambria Math" panose="02040503050406030204" pitchFamily="18" charset="0"/>
                                  <a:cs typeface="Arial" panose="020B0604020202020204" pitchFamily="34" charset="0"/>
                                </a:rPr>
                                <m:t>𝑥</m:t>
                              </m:r>
                              <m:r>
                                <a:rPr lang="en-US" altLang="zh-CN" sz="3200" b="0" i="1" smtClean="0">
                                  <a:solidFill>
                                    <a:srgbClr val="000066"/>
                                  </a:solidFill>
                                  <a:latin typeface="Cambria Math" panose="02040503050406030204" pitchFamily="18" charset="0"/>
                                  <a:cs typeface="Arial" panose="020B0604020202020204" pitchFamily="34" charset="0"/>
                                </a:rPr>
                                <m:t>,</m:t>
                              </m:r>
                              <m:r>
                                <a:rPr lang="en-US" altLang="zh-CN" sz="3200" b="0" i="1" smtClean="0">
                                  <a:solidFill>
                                    <a:srgbClr val="000066"/>
                                  </a:solidFill>
                                  <a:latin typeface="Cambria Math" panose="02040503050406030204" pitchFamily="18" charset="0"/>
                                  <a:cs typeface="Arial" panose="020B0604020202020204" pitchFamily="34" charset="0"/>
                                </a:rPr>
                                <m:t>𝑦</m:t>
                              </m:r>
                            </m:e>
                          </m:d>
                        </m:e>
                      </m:d>
                    </m:oMath>
                  </m:oMathPara>
                </a14:m>
                <a:endParaRPr lang="en-US" altLang="zh-CN" sz="3200" dirty="0">
                  <a:solidFill>
                    <a:srgbClr val="000066"/>
                  </a:solidFill>
                  <a:latin typeface="Arial" panose="020B0604020202020204" pitchFamily="34" charset="0"/>
                  <a:cs typeface="Arial" panose="020B0604020202020204" pitchFamily="34" charset="0"/>
                </a:endParaRPr>
              </a:p>
              <a:p>
                <a:pPr marL="284163" lvl="0" indent="-284163">
                  <a:lnSpc>
                    <a:spcPct val="100000"/>
                  </a:lnSpc>
                  <a:spcBef>
                    <a:spcPts val="0"/>
                  </a:spcBef>
                  <a:buClrTx/>
                  <a:buSzTx/>
                  <a:buFont typeface="Arial" panose="020B0604020202020204" pitchFamily="34" charset="0"/>
                  <a:buChar char="•"/>
                </a:pPr>
                <a:r>
                  <a:rPr lang="en-US" altLang="zh-CN" sz="3200" dirty="0">
                    <a:solidFill>
                      <a:srgbClr val="000066"/>
                    </a:solidFill>
                    <a:latin typeface="Arial" panose="020B0604020202020204" pitchFamily="34" charset="0"/>
                    <a:cs typeface="Arial" panose="020B0604020202020204" pitchFamily="34" charset="0"/>
                  </a:rPr>
                  <a:t>Where </a:t>
                </a:r>
                <a14:m>
                  <m:oMath xmlns:m="http://schemas.openxmlformats.org/officeDocument/2006/math">
                    <m:r>
                      <a:rPr lang="en-US" altLang="zh-CN" sz="3200" i="1">
                        <a:solidFill>
                          <a:srgbClr val="000066"/>
                        </a:solidFill>
                        <a:latin typeface="Cambria Math" panose="02040503050406030204" pitchFamily="18" charset="0"/>
                        <a:cs typeface="Arial" panose="020B0604020202020204" pitchFamily="34" charset="0"/>
                      </a:rPr>
                      <m:t>𝑓</m:t>
                    </m:r>
                    <m:d>
                      <m:dPr>
                        <m:ctrlPr>
                          <a:rPr lang="en-US" altLang="zh-CN" sz="3200" i="1">
                            <a:solidFill>
                              <a:srgbClr val="000066"/>
                            </a:solidFill>
                            <a:latin typeface="Cambria Math" panose="02040503050406030204" pitchFamily="18" charset="0"/>
                            <a:cs typeface="Arial" panose="020B0604020202020204" pitchFamily="34" charset="0"/>
                          </a:rPr>
                        </m:ctrlPr>
                      </m:dPr>
                      <m:e>
                        <m:r>
                          <a:rPr lang="en-US" altLang="zh-CN" sz="3200" i="1">
                            <a:solidFill>
                              <a:srgbClr val="000066"/>
                            </a:solidFill>
                            <a:latin typeface="Cambria Math" panose="02040503050406030204" pitchFamily="18" charset="0"/>
                            <a:cs typeface="Arial" panose="020B0604020202020204" pitchFamily="34" charset="0"/>
                          </a:rPr>
                          <m:t>𝑥</m:t>
                        </m:r>
                        <m:r>
                          <a:rPr lang="en-US" altLang="zh-CN" sz="3200" i="1">
                            <a:solidFill>
                              <a:srgbClr val="000066"/>
                            </a:solidFill>
                            <a:latin typeface="Cambria Math" panose="02040503050406030204" pitchFamily="18" charset="0"/>
                            <a:cs typeface="Arial" panose="020B0604020202020204" pitchFamily="34" charset="0"/>
                          </a:rPr>
                          <m:t>,</m:t>
                        </m:r>
                        <m:r>
                          <a:rPr lang="en-US" altLang="zh-CN" sz="3200" i="1">
                            <a:solidFill>
                              <a:srgbClr val="000066"/>
                            </a:solidFill>
                            <a:latin typeface="Cambria Math" panose="02040503050406030204" pitchFamily="18" charset="0"/>
                            <a:cs typeface="Arial" panose="020B0604020202020204" pitchFamily="34" charset="0"/>
                          </a:rPr>
                          <m:t>𝑦</m:t>
                        </m:r>
                      </m:e>
                    </m:d>
                  </m:oMath>
                </a14:m>
                <a:r>
                  <a:rPr lang="en-US" altLang="zh-CN" sz="3200" dirty="0" smtClean="0">
                    <a:solidFill>
                      <a:srgbClr val="000066"/>
                    </a:solidFill>
                    <a:latin typeface="Arial" panose="020B0604020202020204" pitchFamily="34" charset="0"/>
                    <a:cs typeface="Arial" panose="020B0604020202020204" pitchFamily="34" charset="0"/>
                  </a:rPr>
                  <a:t> is </a:t>
                </a:r>
                <a:r>
                  <a:rPr lang="en-US" altLang="zh-CN" sz="3200" dirty="0">
                    <a:solidFill>
                      <a:srgbClr val="000066"/>
                    </a:solidFill>
                    <a:latin typeface="Arial" panose="020B0604020202020204" pitchFamily="34" charset="0"/>
                    <a:cs typeface="Arial" panose="020B0604020202020204" pitchFamily="34" charset="0"/>
                  </a:rPr>
                  <a:t>the input </a:t>
                </a:r>
                <a:r>
                  <a:rPr lang="en-US" altLang="zh-CN" sz="3200" dirty="0" smtClean="0">
                    <a:solidFill>
                      <a:srgbClr val="000066"/>
                    </a:solidFill>
                    <a:latin typeface="Arial" panose="020B0604020202020204" pitchFamily="34" charset="0"/>
                    <a:cs typeface="Arial" panose="020B0604020202020204" pitchFamily="34" charset="0"/>
                  </a:rPr>
                  <a:t>image</a:t>
                </a:r>
                <a:r>
                  <a:rPr lang="en-US" altLang="zh-CN" sz="3200" dirty="0">
                    <a:solidFill>
                      <a:srgbClr val="000066"/>
                    </a:solidFill>
                    <a:latin typeface="Arial" panose="020B0604020202020204" pitchFamily="34" charset="0"/>
                    <a:cs typeface="Arial" panose="020B0604020202020204" pitchFamily="34" charset="0"/>
                  </a:rPr>
                  <a:t>, </a:t>
                </a:r>
                <a14:m>
                  <m:oMath xmlns:m="http://schemas.openxmlformats.org/officeDocument/2006/math">
                    <m:r>
                      <a:rPr lang="en-US" altLang="zh-CN" sz="3200" i="1">
                        <a:solidFill>
                          <a:srgbClr val="000066"/>
                        </a:solidFill>
                        <a:latin typeface="Cambria Math" panose="02040503050406030204" pitchFamily="18" charset="0"/>
                        <a:cs typeface="Arial" panose="020B0604020202020204" pitchFamily="34" charset="0"/>
                      </a:rPr>
                      <m:t>𝑔</m:t>
                    </m:r>
                    <m:d>
                      <m:dPr>
                        <m:ctrlPr>
                          <a:rPr lang="en-US" altLang="zh-CN" sz="3200" i="1">
                            <a:solidFill>
                              <a:srgbClr val="000066"/>
                            </a:solidFill>
                            <a:latin typeface="Cambria Math" panose="02040503050406030204" pitchFamily="18" charset="0"/>
                            <a:cs typeface="Arial" panose="020B0604020202020204" pitchFamily="34" charset="0"/>
                          </a:rPr>
                        </m:ctrlPr>
                      </m:dPr>
                      <m:e>
                        <m:r>
                          <a:rPr lang="en-US" altLang="zh-CN" sz="3200" i="1">
                            <a:solidFill>
                              <a:srgbClr val="000066"/>
                            </a:solidFill>
                            <a:latin typeface="Cambria Math" panose="02040503050406030204" pitchFamily="18" charset="0"/>
                            <a:cs typeface="Arial" panose="020B0604020202020204" pitchFamily="34" charset="0"/>
                          </a:rPr>
                          <m:t>𝑥</m:t>
                        </m:r>
                        <m:r>
                          <a:rPr lang="en-US" altLang="zh-CN" sz="3200" i="1">
                            <a:solidFill>
                              <a:srgbClr val="000066"/>
                            </a:solidFill>
                            <a:latin typeface="Cambria Math" panose="02040503050406030204" pitchFamily="18" charset="0"/>
                            <a:cs typeface="Arial" panose="020B0604020202020204" pitchFamily="34" charset="0"/>
                          </a:rPr>
                          <m:t>,</m:t>
                        </m:r>
                        <m:r>
                          <a:rPr lang="en-US" altLang="zh-CN" sz="3200" i="1">
                            <a:solidFill>
                              <a:srgbClr val="000066"/>
                            </a:solidFill>
                            <a:latin typeface="Cambria Math" panose="02040503050406030204" pitchFamily="18" charset="0"/>
                            <a:cs typeface="Arial" panose="020B0604020202020204" pitchFamily="34" charset="0"/>
                          </a:rPr>
                          <m:t>𝑦</m:t>
                        </m:r>
                      </m:e>
                    </m:d>
                  </m:oMath>
                </a14:m>
                <a:r>
                  <a:rPr lang="en-US" altLang="zh-CN" sz="3200" dirty="0">
                    <a:solidFill>
                      <a:srgbClr val="000066"/>
                    </a:solidFill>
                    <a:latin typeface="Arial" panose="020B0604020202020204" pitchFamily="34" charset="0"/>
                    <a:cs typeface="Arial" panose="020B0604020202020204" pitchFamily="34" charset="0"/>
                  </a:rPr>
                  <a:t> is the processing </a:t>
                </a:r>
                <a:r>
                  <a:rPr lang="en-US" altLang="zh-CN" sz="3200" dirty="0" smtClean="0">
                    <a:solidFill>
                      <a:srgbClr val="000066"/>
                    </a:solidFill>
                    <a:latin typeface="Arial" panose="020B0604020202020204" pitchFamily="34" charset="0"/>
                    <a:cs typeface="Arial" panose="020B0604020202020204" pitchFamily="34" charset="0"/>
                  </a:rPr>
                  <a:t>image. T is a operation on f, defined over some neighborhood of </a:t>
                </a:r>
                <a14:m>
                  <m:oMath xmlns:m="http://schemas.openxmlformats.org/officeDocument/2006/math">
                    <m:d>
                      <m:dPr>
                        <m:ctrlPr>
                          <a:rPr lang="en-US" altLang="zh-CN" sz="3200" i="1">
                            <a:solidFill>
                              <a:srgbClr val="000066"/>
                            </a:solidFill>
                            <a:latin typeface="Cambria Math" panose="02040503050406030204" pitchFamily="18" charset="0"/>
                            <a:cs typeface="Arial" panose="020B0604020202020204" pitchFamily="34" charset="0"/>
                          </a:rPr>
                        </m:ctrlPr>
                      </m:dPr>
                      <m:e>
                        <m:r>
                          <a:rPr lang="en-US" altLang="zh-CN" sz="3200" i="1">
                            <a:solidFill>
                              <a:srgbClr val="000066"/>
                            </a:solidFill>
                            <a:latin typeface="Cambria Math" panose="02040503050406030204" pitchFamily="18" charset="0"/>
                            <a:cs typeface="Arial" panose="020B0604020202020204" pitchFamily="34" charset="0"/>
                          </a:rPr>
                          <m:t>𝑥</m:t>
                        </m:r>
                        <m:r>
                          <a:rPr lang="en-US" altLang="zh-CN" sz="3200" i="1">
                            <a:solidFill>
                              <a:srgbClr val="000066"/>
                            </a:solidFill>
                            <a:latin typeface="Cambria Math" panose="02040503050406030204" pitchFamily="18" charset="0"/>
                            <a:cs typeface="Arial" panose="020B0604020202020204" pitchFamily="34" charset="0"/>
                          </a:rPr>
                          <m:t>,</m:t>
                        </m:r>
                        <m:r>
                          <a:rPr lang="en-US" altLang="zh-CN" sz="3200" i="1">
                            <a:solidFill>
                              <a:srgbClr val="000066"/>
                            </a:solidFill>
                            <a:latin typeface="Cambria Math" panose="02040503050406030204" pitchFamily="18" charset="0"/>
                            <a:cs typeface="Arial" panose="020B0604020202020204" pitchFamily="34" charset="0"/>
                          </a:rPr>
                          <m:t>𝑦</m:t>
                        </m:r>
                      </m:e>
                    </m:d>
                  </m:oMath>
                </a14:m>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1675" t="-1611" r="-1602"/>
                </a:stretch>
              </a:blipFill>
            </p:spPr>
            <p:txBody>
              <a:bodyPr/>
              <a:lstStyle/>
              <a:p>
                <a:r>
                  <a:rPr lang="zh-CN" altLang="en-US">
                    <a:noFill/>
                  </a:rPr>
                  <a:t> </a:t>
                </a:r>
              </a:p>
            </p:txBody>
          </p:sp>
        </mc:Fallback>
      </mc:AlternateContent>
      <p:sp>
        <p:nvSpPr>
          <p:cNvPr id="8" name="标题 2"/>
          <p:cNvSpPr>
            <a:spLocks noGrp="1"/>
          </p:cNvSpPr>
          <p:nvPr>
            <p:ph type="title"/>
          </p:nvPr>
        </p:nvSpPr>
        <p:spPr/>
        <p:txBody>
          <a:bodyPr/>
          <a:lstStyle/>
          <a:p>
            <a:r>
              <a:rPr lang="en-US" altLang="zh-CN" dirty="0">
                <a:solidFill>
                  <a:srgbClr val="002060"/>
                </a:solidFill>
                <a:latin typeface="Arial" panose="020B0604020202020204" pitchFamily="34" charset="0"/>
                <a:cs typeface="Arial" panose="020B0604020202020204" pitchFamily="34" charset="0"/>
              </a:rPr>
              <a:t>3.1 Background</a:t>
            </a:r>
            <a:endParaRPr lang="en-US" dirty="0">
              <a:solidFill>
                <a:srgbClr val="002060"/>
              </a:solidFill>
            </a:endParaRPr>
          </a:p>
        </p:txBody>
      </p:sp>
    </p:spTree>
    <p:extLst>
      <p:ext uri="{BB962C8B-B14F-4D97-AF65-F5344CB8AC3E}">
        <p14:creationId xmlns:p14="http://schemas.microsoft.com/office/powerpoint/2010/main" xmlns="" val="7060567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2050" name="Picture 2"/>
          <p:cNvPicPr>
            <a:picLocks noChangeAspect="1" noChangeArrowheads="1"/>
          </p:cNvPicPr>
          <p:nvPr/>
        </p:nvPicPr>
        <p:blipFill>
          <a:blip r:embed="rId2"/>
          <a:srcRect/>
          <a:stretch>
            <a:fillRect/>
          </a:stretch>
        </p:blipFill>
        <p:spPr bwMode="auto">
          <a:xfrm>
            <a:off x="374904" y="992426"/>
            <a:ext cx="8302752" cy="5445975"/>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3.3.2 Histogram Matching (Specification)</a:t>
            </a:r>
            <a:endParaRPr lang="en-US" dirty="0">
              <a:solidFill>
                <a:srgbClr val="002060"/>
              </a:solidFill>
            </a:endParaRPr>
          </a:p>
        </p:txBody>
      </p:sp>
      <p:sp>
        <p:nvSpPr>
          <p:cNvPr id="10" name="内容占位符 1"/>
          <p:cNvSpPr txBox="1">
            <a:spLocks/>
          </p:cNvSpPr>
          <p:nvPr/>
        </p:nvSpPr>
        <p:spPr>
          <a:xfrm>
            <a:off x="6209653" y="1900052"/>
            <a:ext cx="2589963" cy="49579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3.22</a:t>
            </a:r>
            <a:r>
              <a:rPr lang="en-US" altLang="zh-CN" dirty="0" smtClean="0">
                <a:solidFill>
                  <a:srgbClr val="002060"/>
                </a:solidFill>
                <a:latin typeface="Arial" panose="020B0604020202020204" pitchFamily="34" charset="0"/>
                <a:cs typeface="Arial" panose="020B0604020202020204" pitchFamily="34" charset="0"/>
              </a:rPr>
              <a:t>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Histogram of a 3-bit image.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Specified histogram.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Transformation function obtained from the specified histogram.</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Result of performing histogram specification.</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Compare (b) and (d) </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endParaRPr lang="en-US" altLang="zh-CN" dirty="0" smtClean="0">
              <a:solidFill>
                <a:srgbClr val="002060"/>
              </a:solidFill>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9941" y="1900053"/>
            <a:ext cx="5098225" cy="44057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50643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3.3.2 Histogram Matching (Specification)</a:t>
            </a:r>
            <a:endParaRPr lang="en-US" dirty="0">
              <a:solidFill>
                <a:srgbClr val="002060"/>
              </a:solidFill>
            </a:endParaRPr>
          </a:p>
        </p:txBody>
      </p:sp>
      <p:sp>
        <p:nvSpPr>
          <p:cNvPr id="10" name="内容占位符 1"/>
          <p:cNvSpPr txBox="1">
            <a:spLocks/>
          </p:cNvSpPr>
          <p:nvPr/>
        </p:nvSpPr>
        <p:spPr>
          <a:xfrm>
            <a:off x="355118" y="5379522"/>
            <a:ext cx="8503874" cy="1187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Table 3.2 </a:t>
            </a:r>
            <a:r>
              <a:rPr lang="en-US" altLang="zh-CN" dirty="0" smtClean="0">
                <a:solidFill>
                  <a:srgbClr val="002060"/>
                </a:solidFill>
                <a:latin typeface="Arial" panose="020B0604020202020204" pitchFamily="34" charset="0"/>
                <a:cs typeface="Arial" panose="020B0604020202020204" pitchFamily="34" charset="0"/>
              </a:rPr>
              <a:t>Specified and actual histograms (the values in the third column are from the computations performed in the body of Example 3.8).</a:t>
            </a:r>
            <a:endParaRPr lang="en-US" altLang="zh-CN" dirty="0">
              <a:solidFill>
                <a:srgbClr val="000066"/>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58525" y="1717967"/>
            <a:ext cx="4182898" cy="3626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476030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3074" name="Picture 2"/>
          <p:cNvPicPr>
            <a:picLocks noChangeAspect="1" noChangeArrowheads="1"/>
          </p:cNvPicPr>
          <p:nvPr/>
        </p:nvPicPr>
        <p:blipFill>
          <a:blip r:embed="rId2"/>
          <a:srcRect/>
          <a:stretch>
            <a:fillRect/>
          </a:stretch>
        </p:blipFill>
        <p:spPr bwMode="auto">
          <a:xfrm>
            <a:off x="1504379" y="4351211"/>
            <a:ext cx="6391275" cy="21240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088136" y="1055346"/>
            <a:ext cx="6885432" cy="31916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3.3.2 Histogram Matching (Specification)</a:t>
            </a:r>
            <a:endParaRPr lang="en-US" dirty="0">
              <a:solidFill>
                <a:srgbClr val="002060"/>
              </a:solidFill>
            </a:endParaRPr>
          </a:p>
        </p:txBody>
      </p:sp>
      <mc:AlternateContent xmlns:mc="http://schemas.openxmlformats.org/markup-compatibility/2006">
        <mc:Choice xmlns:a14="http://schemas.microsoft.com/office/drawing/2010/main" xmlns="" Requires="a14">
          <p:sp>
            <p:nvSpPr>
              <p:cNvPr id="10" name="内容占位符 1"/>
              <p:cNvSpPr txBox="1">
                <a:spLocks/>
              </p:cNvSpPr>
              <p:nvPr/>
            </p:nvSpPr>
            <p:spPr>
              <a:xfrm>
                <a:off x="355118" y="5379522"/>
                <a:ext cx="8503874" cy="1187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Table 3.3 </a:t>
                </a:r>
                <a:r>
                  <a:rPr lang="en-US" altLang="zh-CN" dirty="0" smtClean="0">
                    <a:solidFill>
                      <a:srgbClr val="002060"/>
                    </a:solidFill>
                    <a:latin typeface="Arial" panose="020B0604020202020204" pitchFamily="34" charset="0"/>
                    <a:cs typeface="Arial" panose="020B0604020202020204" pitchFamily="34" charset="0"/>
                  </a:rPr>
                  <a:t>All possible values of the transformation function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𝐺</m:t>
                    </m:r>
                  </m:oMath>
                </a14:m>
                <a:r>
                  <a:rPr lang="en-US" altLang="zh-CN" dirty="0" smtClean="0">
                    <a:solidFill>
                      <a:srgbClr val="002060"/>
                    </a:solidFill>
                    <a:latin typeface="Arial" panose="020B0604020202020204" pitchFamily="34" charset="0"/>
                    <a:cs typeface="Arial" panose="020B0604020202020204" pitchFamily="34" charset="0"/>
                  </a:rPr>
                  <a:t> scaled, rounded, and ordered with respect to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𝑧</m:t>
                    </m:r>
                  </m:oMath>
                </a14:m>
                <a:r>
                  <a:rPr lang="en-US" altLang="zh-CN" dirty="0" smtClean="0">
                    <a:solidFill>
                      <a:srgbClr val="002060"/>
                    </a:solidFill>
                    <a:latin typeface="Arial" panose="020B0604020202020204" pitchFamily="34" charset="0"/>
                    <a:cs typeface="Arial" panose="020B0604020202020204" pitchFamily="34" charset="0"/>
                  </a:rPr>
                  <a:t>. </a:t>
                </a:r>
                <a:endParaRPr lang="en-US" altLang="zh-CN" dirty="0">
                  <a:solidFill>
                    <a:srgbClr val="000066"/>
                  </a:solidFill>
                  <a:latin typeface="Arial" panose="020B0604020202020204" pitchFamily="34" charset="0"/>
                  <a:cs typeface="Arial" panose="020B0604020202020204" pitchFamily="34" charset="0"/>
                </a:endParaRPr>
              </a:p>
            </p:txBody>
          </p:sp>
        </mc:Choice>
        <mc:Fallback>
          <p:sp>
            <p:nvSpPr>
              <p:cNvPr id="10" name="内容占位符 1"/>
              <p:cNvSpPr txBox="1">
                <a:spLocks noRot="1" noChangeAspect="1" noMove="1" noResize="1" noEditPoints="1" noAdjustHandles="1" noChangeArrowheads="1" noChangeShapeType="1" noTextEdit="1"/>
              </p:cNvSpPr>
              <p:nvPr/>
            </p:nvSpPr>
            <p:spPr>
              <a:xfrm>
                <a:off x="355118" y="5379522"/>
                <a:ext cx="8503874" cy="1187532"/>
              </a:xfrm>
              <a:prstGeom prst="rect">
                <a:avLst/>
              </a:prstGeom>
              <a:blipFill>
                <a:blip r:embed="rId2"/>
                <a:stretch>
                  <a:fillRect l="-717" t="-2051"/>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36602" y="1713654"/>
            <a:ext cx="2551678" cy="35006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151930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3.3.2 Histogram Matching (Specification)</a:t>
            </a:r>
            <a:endParaRPr lang="en-US" dirty="0">
              <a:solidFill>
                <a:srgbClr val="002060"/>
              </a:solidFill>
            </a:endParaRPr>
          </a:p>
        </p:txBody>
      </p:sp>
      <mc:AlternateContent xmlns:mc="http://schemas.openxmlformats.org/markup-compatibility/2006">
        <mc:Choice xmlns:a14="http://schemas.microsoft.com/office/drawing/2010/main" xmlns="" Requires="a14">
          <p:sp>
            <p:nvSpPr>
              <p:cNvPr id="10" name="内容占位符 1"/>
              <p:cNvSpPr txBox="1">
                <a:spLocks/>
              </p:cNvSpPr>
              <p:nvPr/>
            </p:nvSpPr>
            <p:spPr>
              <a:xfrm>
                <a:off x="355118" y="5379522"/>
                <a:ext cx="8503874" cy="11875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Table 3.4 </a:t>
                </a:r>
                <a:r>
                  <a:rPr lang="en-US" altLang="zh-CN" dirty="0" smtClean="0">
                    <a:solidFill>
                      <a:srgbClr val="002060"/>
                    </a:solidFill>
                    <a:latin typeface="Arial" panose="020B0604020202020204" pitchFamily="34" charset="0"/>
                    <a:cs typeface="Arial" panose="020B0604020202020204" pitchFamily="34" charset="0"/>
                  </a:rPr>
                  <a:t>Mappings of all the values of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𝑠</m:t>
                        </m:r>
                      </m:e>
                      <m:sub>
                        <m:r>
                          <a:rPr lang="en-US" altLang="zh-CN" b="0" i="1" smtClean="0">
                            <a:solidFill>
                              <a:srgbClr val="002060"/>
                            </a:solidFill>
                            <a:latin typeface="Cambria Math" panose="02040503050406030204" pitchFamily="18" charset="0"/>
                            <a:cs typeface="Arial" panose="020B0604020202020204" pitchFamily="34" charset="0"/>
                          </a:rPr>
                          <m:t>𝑘</m:t>
                        </m:r>
                      </m:sub>
                    </m:sSub>
                  </m:oMath>
                </a14:m>
                <a:r>
                  <a:rPr lang="en-US" altLang="zh-CN" dirty="0" smtClean="0">
                    <a:solidFill>
                      <a:srgbClr val="002060"/>
                    </a:solidFill>
                    <a:latin typeface="Arial" panose="020B0604020202020204" pitchFamily="34" charset="0"/>
                    <a:cs typeface="Arial" panose="020B0604020202020204" pitchFamily="34" charset="0"/>
                  </a:rPr>
                  <a:t> into corresponding values of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𝑧</m:t>
                        </m:r>
                      </m:e>
                      <m:sub>
                        <m:r>
                          <a:rPr lang="en-US" altLang="zh-CN" b="0" i="1" smtClean="0">
                            <a:solidFill>
                              <a:srgbClr val="002060"/>
                            </a:solidFill>
                            <a:latin typeface="Cambria Math" panose="02040503050406030204" pitchFamily="18" charset="0"/>
                            <a:cs typeface="Arial" panose="020B0604020202020204" pitchFamily="34" charset="0"/>
                          </a:rPr>
                          <m:t>𝑞</m:t>
                        </m:r>
                      </m:sub>
                    </m:sSub>
                  </m:oMath>
                </a14:m>
                <a:r>
                  <a:rPr lang="en-US" altLang="zh-CN" dirty="0" smtClean="0">
                    <a:solidFill>
                      <a:srgbClr val="002060"/>
                    </a:solidFill>
                    <a:latin typeface="Arial" panose="020B0604020202020204" pitchFamily="34" charset="0"/>
                    <a:cs typeface="Arial" panose="020B0604020202020204" pitchFamily="34" charset="0"/>
                  </a:rPr>
                  <a:t>. </a:t>
                </a:r>
                <a:endParaRPr lang="en-US" altLang="zh-CN" dirty="0">
                  <a:solidFill>
                    <a:srgbClr val="000066"/>
                  </a:solidFill>
                  <a:latin typeface="Arial" panose="020B0604020202020204" pitchFamily="34" charset="0"/>
                  <a:cs typeface="Arial" panose="020B0604020202020204" pitchFamily="34" charset="0"/>
                </a:endParaRPr>
              </a:p>
            </p:txBody>
          </p:sp>
        </mc:Choice>
        <mc:Fallback>
          <p:sp>
            <p:nvSpPr>
              <p:cNvPr id="10" name="内容占位符 1"/>
              <p:cNvSpPr txBox="1">
                <a:spLocks noRot="1" noChangeAspect="1" noMove="1" noResize="1" noEditPoints="1" noAdjustHandles="1" noChangeArrowheads="1" noChangeShapeType="1" noTextEdit="1"/>
              </p:cNvSpPr>
              <p:nvPr/>
            </p:nvSpPr>
            <p:spPr>
              <a:xfrm>
                <a:off x="355118" y="5379522"/>
                <a:ext cx="8503874" cy="1187532"/>
              </a:xfrm>
              <a:prstGeom prst="rect">
                <a:avLst/>
              </a:prstGeom>
              <a:blipFill>
                <a:blip r:embed="rId2"/>
                <a:stretch>
                  <a:fillRect l="-717" t="-2564" r="-1219"/>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16641" y="2379733"/>
            <a:ext cx="2695155" cy="25129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276967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3.3.2 Histogram Matching (Specification</a:t>
            </a:r>
            <a:r>
              <a:rPr lang="en-US" altLang="zh-CN" dirty="0" smtClean="0">
                <a:solidFill>
                  <a:srgbClr val="002060"/>
                </a:solidFill>
                <a:latin typeface="Arial" panose="020B0604020202020204" pitchFamily="34" charset="0"/>
                <a:cs typeface="Arial" panose="020B0604020202020204" pitchFamily="34" charset="0"/>
              </a:rPr>
              <a:t>)</a:t>
            </a:r>
            <a:endParaRPr lang="en-US" dirty="0">
              <a:solidFill>
                <a:srgbClr val="002060"/>
              </a:solidFill>
            </a:endParaRPr>
          </a:p>
        </p:txBody>
      </p:sp>
      <p:sp>
        <p:nvSpPr>
          <p:cNvPr id="10" name="内容占位符 1"/>
          <p:cNvSpPr txBox="1">
            <a:spLocks/>
          </p:cNvSpPr>
          <p:nvPr/>
        </p:nvSpPr>
        <p:spPr>
          <a:xfrm>
            <a:off x="355119" y="5308270"/>
            <a:ext cx="8649976" cy="123503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3.23</a:t>
            </a:r>
            <a:r>
              <a:rPr lang="en-US" altLang="zh-CN" dirty="0" smtClean="0">
                <a:solidFill>
                  <a:srgbClr val="002060"/>
                </a:solidFill>
                <a:latin typeface="Arial" panose="020B0604020202020204" pitchFamily="34" charset="0"/>
                <a:cs typeface="Arial" panose="020B0604020202020204" pitchFamily="34" charset="0"/>
              </a:rPr>
              <a:t>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Image of the Mars moon Photos taken by NASA’s Mars Global Surveyor. (b) Histogram. (Original image courtesy of NASA.)</a:t>
            </a:r>
            <a:endParaRPr lang="en-US" altLang="zh-CN" dirty="0">
              <a:solidFill>
                <a:srgbClr val="000066"/>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30869" y="1648346"/>
            <a:ext cx="6452466" cy="37937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189424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3.3.2 Histogram Matching (Specification</a:t>
            </a:r>
            <a:r>
              <a:rPr lang="en-US" altLang="zh-CN" dirty="0" smtClean="0">
                <a:solidFill>
                  <a:srgbClr val="002060"/>
                </a:solidFill>
                <a:latin typeface="Arial" panose="020B0604020202020204" pitchFamily="34" charset="0"/>
                <a:cs typeface="Arial" panose="020B0604020202020204" pitchFamily="34" charset="0"/>
              </a:rPr>
              <a:t>)</a:t>
            </a:r>
            <a:endParaRPr lang="en-US" dirty="0">
              <a:solidFill>
                <a:srgbClr val="002060"/>
              </a:solidFill>
            </a:endParaRPr>
          </a:p>
        </p:txBody>
      </p:sp>
      <p:sp>
        <p:nvSpPr>
          <p:cNvPr id="10" name="内容占位符 1"/>
          <p:cNvSpPr txBox="1">
            <a:spLocks/>
          </p:cNvSpPr>
          <p:nvPr/>
        </p:nvSpPr>
        <p:spPr>
          <a:xfrm>
            <a:off x="355119" y="1665348"/>
            <a:ext cx="3456860" cy="48779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3.24</a:t>
            </a:r>
            <a:r>
              <a:rPr lang="en-US" altLang="zh-CN" dirty="0" smtClean="0">
                <a:solidFill>
                  <a:srgbClr val="002060"/>
                </a:solidFill>
                <a:latin typeface="Arial" panose="020B0604020202020204" pitchFamily="34" charset="0"/>
                <a:cs typeface="Arial" panose="020B0604020202020204" pitchFamily="34" charset="0"/>
              </a:rPr>
              <a:t>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Transformation function for histogram equalization.</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Histogram-equalized image (note the washed-out appearance).</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Histogram of (b).</a:t>
            </a:r>
          </a:p>
          <a:p>
            <a:pPr marL="457200" indent="-457200">
              <a:lnSpc>
                <a:spcPct val="100000"/>
              </a:lnSpc>
              <a:spcBef>
                <a:spcPts val="0"/>
              </a:spcBef>
              <a:buClrTx/>
              <a:buSzTx/>
              <a:buAutoNum type="alphaLcParenBoth" startAt="2"/>
            </a:pPr>
            <a:endParaRPr lang="en-US" altLang="zh-CN" dirty="0">
              <a:solidFill>
                <a:srgbClr val="000066"/>
              </a:solidFill>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1979" y="1665348"/>
            <a:ext cx="5193115" cy="47939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553945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3.3.2 Histogram Matching (Specification</a:t>
            </a:r>
            <a:r>
              <a:rPr lang="en-US" altLang="zh-CN" dirty="0" smtClean="0">
                <a:solidFill>
                  <a:srgbClr val="002060"/>
                </a:solidFill>
                <a:latin typeface="Arial" panose="020B0604020202020204" pitchFamily="34" charset="0"/>
                <a:cs typeface="Arial" panose="020B0604020202020204" pitchFamily="34" charset="0"/>
              </a:rPr>
              <a:t>)</a:t>
            </a:r>
            <a:endParaRPr lang="en-US" dirty="0">
              <a:solidFill>
                <a:srgbClr val="002060"/>
              </a:solidFill>
            </a:endParaRPr>
          </a:p>
        </p:txBody>
      </p:sp>
      <p:sp>
        <p:nvSpPr>
          <p:cNvPr id="10" name="内容占位符 1"/>
          <p:cNvSpPr txBox="1">
            <a:spLocks/>
          </p:cNvSpPr>
          <p:nvPr/>
        </p:nvSpPr>
        <p:spPr>
          <a:xfrm>
            <a:off x="355119" y="1665348"/>
            <a:ext cx="3456860" cy="48779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c</a:t>
            </a:r>
          </a:p>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b</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d</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3.25</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Specified histogram.</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Transformations.</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Enhanced image using mappings from curve (2).</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Histogram of (c).</a:t>
            </a:r>
          </a:p>
          <a:p>
            <a:pPr marL="457200" indent="-457200">
              <a:lnSpc>
                <a:spcPct val="100000"/>
              </a:lnSpc>
              <a:spcBef>
                <a:spcPts val="0"/>
              </a:spcBef>
              <a:buClrTx/>
              <a:buSzTx/>
              <a:buAutoNum type="alphaLcParenBoth" startAt="2"/>
            </a:pPr>
            <a:endParaRPr lang="en-US" altLang="zh-CN" dirty="0">
              <a:solidFill>
                <a:srgbClr val="000066"/>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850493" y="1584085"/>
            <a:ext cx="3836988" cy="5176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885973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3.3.3 Local Histogram Processing</a:t>
            </a:r>
            <a:endParaRPr lang="en-US" dirty="0">
              <a:solidFill>
                <a:srgbClr val="002060"/>
              </a:solidFill>
            </a:endParaRPr>
          </a:p>
        </p:txBody>
      </p:sp>
      <p:sp>
        <p:nvSpPr>
          <p:cNvPr id="10" name="内容占位符 1"/>
          <p:cNvSpPr txBox="1">
            <a:spLocks/>
          </p:cNvSpPr>
          <p:nvPr/>
        </p:nvSpPr>
        <p:spPr>
          <a:xfrm>
            <a:off x="355118" y="4892634"/>
            <a:ext cx="8649975" cy="16506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a:t>
            </a:r>
            <a:r>
              <a:rPr lang="en-US" altLang="zh-CN" b="1" dirty="0">
                <a:solidFill>
                  <a:srgbClr val="002060"/>
                </a:solidFill>
                <a:latin typeface="Arial" panose="020B0604020202020204" pitchFamily="34" charset="0"/>
                <a:cs typeface="Arial" panose="020B0604020202020204" pitchFamily="34" charset="0"/>
              </a:rPr>
              <a:t>3.23(DIP 2</a:t>
            </a:r>
            <a:r>
              <a:rPr lang="en-US" altLang="zh-CN" b="1" baseline="30000" dirty="0">
                <a:solidFill>
                  <a:srgbClr val="002060"/>
                </a:solidFill>
                <a:latin typeface="Arial" panose="020B0604020202020204" pitchFamily="34" charset="0"/>
                <a:cs typeface="Arial" panose="020B0604020202020204" pitchFamily="34" charset="0"/>
              </a:rPr>
              <a:t>nd</a:t>
            </a:r>
            <a:r>
              <a:rPr lang="en-US" altLang="zh-CN" b="1" dirty="0">
                <a:solidFill>
                  <a:srgbClr val="002060"/>
                </a:solidFill>
                <a:latin typeface="Arial" panose="020B0604020202020204" pitchFamily="34" charset="0"/>
                <a:cs typeface="Arial" panose="020B0604020202020204" pitchFamily="34" charset="0"/>
              </a:rPr>
              <a:t> Edition)</a:t>
            </a:r>
            <a:r>
              <a:rPr lang="en-US" altLang="zh-CN" dirty="0">
                <a:solidFill>
                  <a:srgbClr val="002060"/>
                </a:solidFill>
                <a:latin typeface="Arial" panose="020B0604020202020204" pitchFamily="34" charset="0"/>
                <a:cs typeface="Arial" panose="020B0604020202020204" pitchFamily="34" charset="0"/>
              </a:rPr>
              <a:t> </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Original image. (b) Result of global histogram equalization. (c) Result of local histogram equalization using a 7X7 neighborhood about each pixel.</a:t>
            </a:r>
          </a:p>
          <a:p>
            <a:pPr marL="457200" indent="-457200">
              <a:lnSpc>
                <a:spcPct val="100000"/>
              </a:lnSpc>
              <a:spcBef>
                <a:spcPts val="0"/>
              </a:spcBef>
              <a:buClrTx/>
              <a:buSzTx/>
              <a:buAutoNum type="alphaLcParenBoth" startAt="2"/>
            </a:pPr>
            <a:endParaRPr lang="en-US" altLang="zh-CN" dirty="0">
              <a:solidFill>
                <a:srgbClr val="000066"/>
              </a:solidFill>
              <a:latin typeface="Arial" panose="020B0604020202020204" pitchFamily="34" charset="0"/>
              <a:cs typeface="Arial" panose="020B0604020202020204" pitchFamily="34" charset="0"/>
            </a:endParaRP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25342"/>
          <a:stretch/>
        </p:blipFill>
        <p:spPr bwMode="auto">
          <a:xfrm>
            <a:off x="355118" y="1883970"/>
            <a:ext cx="8646748" cy="28424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959772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4" y="5628905"/>
            <a:ext cx="8385239" cy="1229096"/>
          </a:xfrm>
        </p:spPr>
        <p:txBody>
          <a:bodyPr>
            <a:noAutofit/>
          </a:body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3.1</a:t>
            </a:r>
            <a:r>
              <a:rPr lang="en-US" altLang="zh-CN" dirty="0">
                <a:solidFill>
                  <a:srgbClr val="002060"/>
                </a:solidFill>
                <a:latin typeface="Arial" panose="020B0604020202020204" pitchFamily="34" charset="0"/>
                <a:cs typeface="Arial" panose="020B0604020202020204" pitchFamily="34" charset="0"/>
              </a:rPr>
              <a:t> A 3X3 neighborhood about a point (</a:t>
            </a:r>
            <a:r>
              <a:rPr lang="zh-CN" altLang="en-US" dirty="0">
                <a:solidFill>
                  <a:srgbClr val="002060"/>
                </a:solidFill>
                <a:latin typeface="Arial" panose="020B0604020202020204" pitchFamily="34" charset="0"/>
                <a:cs typeface="Arial" panose="020B0604020202020204" pitchFamily="34" charset="0"/>
              </a:rPr>
              <a:t>𝑥</a:t>
            </a:r>
            <a:r>
              <a:rPr lang="en-US" altLang="zh-CN" dirty="0">
                <a:solidFill>
                  <a:srgbClr val="002060"/>
                </a:solidFill>
                <a:latin typeface="Arial" panose="020B0604020202020204" pitchFamily="34" charset="0"/>
                <a:cs typeface="Arial" panose="020B0604020202020204" pitchFamily="34" charset="0"/>
              </a:rPr>
              <a:t>,</a:t>
            </a:r>
            <a:r>
              <a:rPr lang="zh-CN" altLang="en-US" dirty="0">
                <a:solidFill>
                  <a:srgbClr val="002060"/>
                </a:solidFill>
                <a:latin typeface="Arial" panose="020B0604020202020204" pitchFamily="34" charset="0"/>
                <a:cs typeface="Arial" panose="020B0604020202020204" pitchFamily="34" charset="0"/>
              </a:rPr>
              <a:t>𝑦</a:t>
            </a:r>
            <a:r>
              <a:rPr lang="en-US" altLang="zh-CN" dirty="0">
                <a:solidFill>
                  <a:srgbClr val="002060"/>
                </a:solidFill>
                <a:latin typeface="Arial" panose="020B0604020202020204" pitchFamily="34" charset="0"/>
                <a:cs typeface="Arial" panose="020B0604020202020204" pitchFamily="34" charset="0"/>
              </a:rPr>
              <a:t>) in an </a:t>
            </a:r>
            <a:r>
              <a:rPr lang="en-US" altLang="zh-CN" dirty="0" smtClean="0">
                <a:solidFill>
                  <a:srgbClr val="002060"/>
                </a:solidFill>
                <a:latin typeface="Arial" panose="020B0604020202020204" pitchFamily="34" charset="0"/>
                <a:cs typeface="Arial" panose="020B0604020202020204" pitchFamily="34" charset="0"/>
              </a:rPr>
              <a:t>image in</a:t>
            </a:r>
            <a:r>
              <a:rPr lang="zh-CN" altLang="en-US" dirty="0">
                <a:solidFill>
                  <a:srgbClr val="002060"/>
                </a:solidFill>
                <a:latin typeface="Arial" panose="020B0604020202020204" pitchFamily="34" charset="0"/>
                <a:cs typeface="Arial" panose="020B0604020202020204" pitchFamily="34" charset="0"/>
              </a:rPr>
              <a:t> </a:t>
            </a:r>
            <a:r>
              <a:rPr lang="en-US" altLang="zh-CN" dirty="0" smtClean="0">
                <a:solidFill>
                  <a:srgbClr val="002060"/>
                </a:solidFill>
                <a:latin typeface="Arial" panose="020B0604020202020204" pitchFamily="34" charset="0"/>
                <a:cs typeface="Arial" panose="020B0604020202020204" pitchFamily="34" charset="0"/>
              </a:rPr>
              <a:t>the spatial domain. The neighborhood is moved from pixel to pixel in the image to generate an output image </a:t>
            </a:r>
            <a:endParaRPr lang="en-US" altLang="zh-CN" dirty="0">
              <a:solidFill>
                <a:srgbClr val="000066"/>
              </a:solidFill>
              <a:latin typeface="Arial" panose="020B0604020202020204" pitchFamily="34" charset="0"/>
              <a:cs typeface="Arial" panose="020B0604020202020204" pitchFamily="34" charset="0"/>
            </a:endParaRPr>
          </a:p>
        </p:txBody>
      </p:sp>
      <p:sp>
        <p:nvSpPr>
          <p:cNvPr id="8" name="标题 2"/>
          <p:cNvSpPr>
            <a:spLocks noGrp="1"/>
          </p:cNvSpPr>
          <p:nvPr>
            <p:ph type="title"/>
          </p:nvPr>
        </p:nvSpPr>
        <p:spPr/>
        <p:txBody>
          <a:bodyPr/>
          <a:lstStyle/>
          <a:p>
            <a:r>
              <a:rPr lang="en-US" altLang="zh-CN" dirty="0">
                <a:solidFill>
                  <a:srgbClr val="002060"/>
                </a:solidFill>
                <a:latin typeface="Arial" panose="020B0604020202020204" pitchFamily="34" charset="0"/>
                <a:cs typeface="Arial" panose="020B0604020202020204" pitchFamily="34" charset="0"/>
              </a:rPr>
              <a:t>3.1 Background</a:t>
            </a:r>
            <a:endParaRPr lang="en-US" dirty="0">
              <a:solidFill>
                <a:srgbClr val="002060"/>
              </a:solidFill>
            </a:endParaRPr>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05745" y="1749918"/>
            <a:ext cx="4460442" cy="3928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文本框 2"/>
          <p:cNvSpPr txBox="1"/>
          <p:nvPr/>
        </p:nvSpPr>
        <p:spPr>
          <a:xfrm>
            <a:off x="494024" y="1749917"/>
            <a:ext cx="3602963" cy="3046988"/>
          </a:xfrm>
          <a:prstGeom prst="rect">
            <a:avLst/>
          </a:prstGeom>
          <a:noFill/>
        </p:spPr>
        <p:txBody>
          <a:bodyPr wrap="square" rtlCol="0">
            <a:spAutoFit/>
          </a:bodyPr>
          <a:lstStyle/>
          <a:p>
            <a:pPr marL="284163" lvl="0" indent="-284163">
              <a:lnSpc>
                <a:spcPct val="100000"/>
              </a:lnSpc>
              <a:spcBef>
                <a:spcPts val="0"/>
              </a:spcBef>
              <a:buClrTx/>
              <a:buSzTx/>
              <a:buFont typeface="Arial" panose="020B0604020202020204" pitchFamily="34" charset="0"/>
              <a:buChar char="•"/>
            </a:pPr>
            <a:r>
              <a:rPr lang="en-US" altLang="zh-CN" sz="3200" dirty="0">
                <a:solidFill>
                  <a:srgbClr val="000066"/>
                </a:solidFill>
                <a:latin typeface="Arial" panose="020B0604020202020204" pitchFamily="34" charset="0"/>
                <a:cs typeface="Arial" panose="020B0604020202020204" pitchFamily="34" charset="0"/>
              </a:rPr>
              <a:t>Enhancement based on the mask is referred to as mask processing or filtering</a:t>
            </a:r>
            <a:endParaRPr lang="zh-CN" altLang="en-US" sz="3200" dirty="0"/>
          </a:p>
        </p:txBody>
      </p:sp>
    </p:spTree>
    <p:extLst>
      <p:ext uri="{BB962C8B-B14F-4D97-AF65-F5344CB8AC3E}">
        <p14:creationId xmlns:p14="http://schemas.microsoft.com/office/powerpoint/2010/main" xmlns="" val="32383665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3.3.3 Local Histogram Processing</a:t>
            </a:r>
            <a:endParaRPr lang="en-US" dirty="0">
              <a:solidFill>
                <a:srgbClr val="002060"/>
              </a:solidFill>
            </a:endParaRPr>
          </a:p>
        </p:txBody>
      </p:sp>
      <p:sp>
        <p:nvSpPr>
          <p:cNvPr id="10" name="内容占位符 1"/>
          <p:cNvSpPr txBox="1">
            <a:spLocks/>
          </p:cNvSpPr>
          <p:nvPr/>
        </p:nvSpPr>
        <p:spPr>
          <a:xfrm>
            <a:off x="355118" y="4892634"/>
            <a:ext cx="8649975" cy="16506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3.26</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Original image. (b) Result of global histogram equalization. (c) Result of local histogram equalization applied to (a), using a neighborhood of size 3X3.</a:t>
            </a:r>
            <a:endParaRPr lang="en-US" altLang="zh-CN" dirty="0">
              <a:solidFill>
                <a:srgbClr val="000066"/>
              </a:solidFill>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24330"/>
          <a:stretch/>
        </p:blipFill>
        <p:spPr bwMode="auto">
          <a:xfrm>
            <a:off x="355118" y="1889949"/>
            <a:ext cx="8611409" cy="27058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445426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800" dirty="0" smtClean="0">
                <a:solidFill>
                  <a:srgbClr val="002060"/>
                </a:solidFill>
                <a:latin typeface="Arial" panose="020B0604020202020204" pitchFamily="34" charset="0"/>
                <a:cs typeface="Arial" panose="020B0604020202020204" pitchFamily="34" charset="0"/>
              </a:rPr>
              <a:t>The </a:t>
            </a:r>
            <a:r>
              <a:rPr lang="en-US" altLang="zh-CN" sz="2800" i="1" dirty="0" smtClean="0">
                <a:solidFill>
                  <a:srgbClr val="002060"/>
                </a:solidFill>
                <a:latin typeface="Arial" panose="020B0604020202020204" pitchFamily="34" charset="0"/>
                <a:cs typeface="Arial" panose="020B0604020202020204" pitchFamily="34" charset="0"/>
              </a:rPr>
              <a:t>n</a:t>
            </a:r>
            <a:r>
              <a:rPr lang="en-US" altLang="zh-CN" sz="2800" dirty="0" smtClean="0">
                <a:solidFill>
                  <a:srgbClr val="002060"/>
                </a:solidFill>
                <a:latin typeface="Arial" panose="020B0604020202020204" pitchFamily="34" charset="0"/>
                <a:cs typeface="Arial" panose="020B0604020202020204" pitchFamily="34" charset="0"/>
              </a:rPr>
              <a:t>th </a:t>
            </a:r>
            <a:r>
              <a:rPr lang="en-US" altLang="zh-CN" sz="2800" dirty="0" smtClean="0">
                <a:solidFill>
                  <a:srgbClr val="002060"/>
                </a:solidFill>
                <a:latin typeface="Arial" panose="020B0604020202020204" pitchFamily="34" charset="0"/>
                <a:cs typeface="Arial" panose="020B0604020202020204" pitchFamily="34" charset="0"/>
              </a:rPr>
              <a:t>moment</a:t>
            </a:r>
          </a:p>
          <a:p>
            <a:endParaRPr lang="en-US" altLang="zh-CN" sz="2800" dirty="0" smtClean="0">
              <a:solidFill>
                <a:srgbClr val="002060"/>
              </a:solidFill>
              <a:latin typeface="Arial" panose="020B0604020202020204" pitchFamily="34" charset="0"/>
              <a:cs typeface="Arial" panose="020B0604020202020204" pitchFamily="34" charset="0"/>
            </a:endParaRPr>
          </a:p>
          <a:p>
            <a:r>
              <a:rPr lang="en-US" altLang="zh-CN" sz="2800" dirty="0" smtClean="0">
                <a:solidFill>
                  <a:srgbClr val="002060"/>
                </a:solidFill>
                <a:latin typeface="Arial" panose="020B0604020202020204" pitchFamily="34" charset="0"/>
                <a:cs typeface="Arial" panose="020B0604020202020204" pitchFamily="34" charset="0"/>
              </a:rPr>
              <a:t>Mean (average intensity)</a:t>
            </a:r>
          </a:p>
          <a:p>
            <a:endParaRPr lang="en-US" altLang="zh-CN" sz="2800" dirty="0" smtClean="0">
              <a:solidFill>
                <a:srgbClr val="002060"/>
              </a:solidFill>
              <a:latin typeface="Arial" panose="020B0604020202020204" pitchFamily="34" charset="0"/>
              <a:cs typeface="Arial" panose="020B0604020202020204" pitchFamily="34" charset="0"/>
            </a:endParaRPr>
          </a:p>
          <a:p>
            <a:r>
              <a:rPr lang="en-US" altLang="zh-CN" sz="2800" dirty="0" smtClean="0">
                <a:solidFill>
                  <a:srgbClr val="002060"/>
                </a:solidFill>
                <a:latin typeface="Arial" panose="020B0604020202020204" pitchFamily="34" charset="0"/>
                <a:cs typeface="Arial" panose="020B0604020202020204" pitchFamily="34" charset="0"/>
              </a:rPr>
              <a:t>Variance</a:t>
            </a:r>
          </a:p>
        </p:txBody>
      </p:sp>
      <p:sp>
        <p:nvSpPr>
          <p:cNvPr id="3" name="标题 2"/>
          <p:cNvSpPr>
            <a:spLocks noGrp="1"/>
          </p:cNvSpPr>
          <p:nvPr>
            <p:ph type="title"/>
          </p:nvPr>
        </p:nvSpPr>
        <p:spPr/>
        <p:txBody>
          <a:bodyPr/>
          <a:lstStyle/>
          <a:p>
            <a:endParaRPr lang="zh-CN" altLang="en-US"/>
          </a:p>
        </p:txBody>
      </p:sp>
      <p:sp>
        <p:nvSpPr>
          <p:cNvPr id="6" name="标题 2"/>
          <p:cNvSpPr txBox="1">
            <a:spLocks/>
          </p:cNvSpPr>
          <p:nvPr/>
        </p:nvSpPr>
        <p:spPr>
          <a:xfrm>
            <a:off x="355118" y="629393"/>
            <a:ext cx="8649976" cy="919068"/>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200" b="1" i="0" u="none" strike="noStrike" kern="1200" cap="none" spc="0" normalizeH="0" baseline="0" noProof="0" smtClean="0">
                <a:ln>
                  <a:noFill/>
                </a:ln>
                <a:solidFill>
                  <a:srgbClr val="002060"/>
                </a:solidFill>
                <a:effectLst/>
                <a:uLnTx/>
                <a:uFillTx/>
                <a:latin typeface="Arial" panose="020B0604020202020204" pitchFamily="34" charset="0"/>
                <a:ea typeface="+mj-ea"/>
                <a:cs typeface="Arial" panose="020B0604020202020204" pitchFamily="34" charset="0"/>
              </a:rPr>
              <a:t>3.3.3 Use of Histogram Statistics for Image Enhancement</a:t>
            </a:r>
            <a:endParaRPr kumimoji="0" lang="en-US" sz="3200" b="1" i="0" u="none" strike="noStrike" kern="1200" cap="none" spc="0" normalizeH="0" baseline="0" noProof="0" dirty="0">
              <a:ln>
                <a:noFill/>
              </a:ln>
              <a:solidFill>
                <a:srgbClr val="002060"/>
              </a:solidFill>
              <a:effectLst/>
              <a:uLnTx/>
              <a:uFillTx/>
              <a:latin typeface="+mj-lt"/>
              <a:ea typeface="+mj-ea"/>
              <a:cs typeface="+mj-cs"/>
            </a:endParaRPr>
          </a:p>
        </p:txBody>
      </p:sp>
      <p:pic>
        <p:nvPicPr>
          <p:cNvPr id="4099" name="Picture 3"/>
          <p:cNvPicPr>
            <a:picLocks noChangeAspect="1" noChangeArrowheads="1"/>
          </p:cNvPicPr>
          <p:nvPr/>
        </p:nvPicPr>
        <p:blipFill>
          <a:blip r:embed="rId2"/>
          <a:srcRect/>
          <a:stretch>
            <a:fillRect/>
          </a:stretch>
        </p:blipFill>
        <p:spPr bwMode="auto">
          <a:xfrm>
            <a:off x="2440496" y="2194941"/>
            <a:ext cx="3476625" cy="895350"/>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2937320" y="3636074"/>
            <a:ext cx="1952625" cy="847725"/>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2432114" y="4824794"/>
            <a:ext cx="3438525" cy="84772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800" dirty="0" smtClean="0">
                <a:solidFill>
                  <a:srgbClr val="002060"/>
                </a:solidFill>
                <a:latin typeface="Arial" panose="020B0604020202020204" pitchFamily="34" charset="0"/>
                <a:cs typeface="Arial" panose="020B0604020202020204" pitchFamily="34" charset="0"/>
              </a:rPr>
              <a:t>Sample </a:t>
            </a:r>
            <a:r>
              <a:rPr lang="en-US" altLang="zh-CN" sz="2800" dirty="0" smtClean="0">
                <a:solidFill>
                  <a:srgbClr val="002060"/>
                </a:solidFill>
                <a:latin typeface="Arial" panose="020B0604020202020204" pitchFamily="34" charset="0"/>
                <a:cs typeface="Arial" panose="020B0604020202020204" pitchFamily="34" charset="0"/>
              </a:rPr>
              <a:t>mean and </a:t>
            </a:r>
            <a:r>
              <a:rPr lang="en-US" altLang="zh-CN" sz="2800" dirty="0" smtClean="0">
                <a:solidFill>
                  <a:srgbClr val="002060"/>
                </a:solidFill>
                <a:latin typeface="Arial" panose="020B0604020202020204" pitchFamily="34" charset="0"/>
                <a:cs typeface="Arial" panose="020B0604020202020204" pitchFamily="34" charset="0"/>
              </a:rPr>
              <a:t>Sample variance</a:t>
            </a:r>
            <a:endParaRPr lang="zh-CN" altLang="en-US" sz="2800" dirty="0" smtClean="0">
              <a:solidFill>
                <a:srgbClr val="002060"/>
              </a:solidFill>
              <a:latin typeface="Arial" panose="020B0604020202020204" pitchFamily="34" charset="0"/>
              <a:cs typeface="Arial" panose="020B0604020202020204" pitchFamily="34" charset="0"/>
            </a:endParaRPr>
          </a:p>
          <a:p>
            <a:endParaRPr lang="en-US" altLang="zh-CN" sz="2800" dirty="0" smtClean="0">
              <a:solidFill>
                <a:srgbClr val="002060"/>
              </a:solidFill>
              <a:latin typeface="Arial" panose="020B0604020202020204" pitchFamily="34" charset="0"/>
              <a:cs typeface="Arial" panose="020B0604020202020204" pitchFamily="34" charset="0"/>
            </a:endParaRPr>
          </a:p>
          <a:p>
            <a:endParaRPr lang="en-US" altLang="zh-CN" sz="2800" dirty="0" smtClean="0">
              <a:solidFill>
                <a:srgbClr val="002060"/>
              </a:solidFill>
              <a:latin typeface="Arial" panose="020B0604020202020204" pitchFamily="34" charset="0"/>
              <a:cs typeface="Arial" panose="020B0604020202020204" pitchFamily="34" charset="0"/>
            </a:endParaRPr>
          </a:p>
          <a:p>
            <a:r>
              <a:rPr lang="en-US" altLang="zh-CN" sz="2800" dirty="0" smtClean="0">
                <a:solidFill>
                  <a:srgbClr val="002060"/>
                </a:solidFill>
                <a:latin typeface="Arial" panose="020B0604020202020204" pitchFamily="34" charset="0"/>
                <a:cs typeface="Arial" panose="020B0604020202020204" pitchFamily="34" charset="0"/>
              </a:rPr>
              <a:t>Local mean and local variance</a:t>
            </a:r>
          </a:p>
        </p:txBody>
      </p:sp>
      <p:sp>
        <p:nvSpPr>
          <p:cNvPr id="3" name="标题 2"/>
          <p:cNvSpPr>
            <a:spLocks noGrp="1"/>
          </p:cNvSpPr>
          <p:nvPr>
            <p:ph type="title"/>
          </p:nvPr>
        </p:nvSpPr>
        <p:spPr/>
        <p:txBody>
          <a:bodyPr/>
          <a:lstStyle/>
          <a:p>
            <a:endParaRPr lang="zh-CN" altLang="en-US"/>
          </a:p>
        </p:txBody>
      </p:sp>
      <p:pic>
        <p:nvPicPr>
          <p:cNvPr id="5123" name="Picture 3"/>
          <p:cNvPicPr>
            <a:picLocks noChangeAspect="1" noChangeArrowheads="1"/>
          </p:cNvPicPr>
          <p:nvPr/>
        </p:nvPicPr>
        <p:blipFill>
          <a:blip r:embed="rId2"/>
          <a:srcRect/>
          <a:stretch>
            <a:fillRect/>
          </a:stretch>
        </p:blipFill>
        <p:spPr bwMode="auto">
          <a:xfrm>
            <a:off x="841629" y="2515362"/>
            <a:ext cx="3181350" cy="8763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a:srcRect/>
          <a:stretch>
            <a:fillRect/>
          </a:stretch>
        </p:blipFill>
        <p:spPr bwMode="auto">
          <a:xfrm>
            <a:off x="4324160" y="2562225"/>
            <a:ext cx="4391025" cy="819150"/>
          </a:xfrm>
          <a:prstGeom prst="rect">
            <a:avLst/>
          </a:prstGeom>
          <a:noFill/>
          <a:ln w="9525">
            <a:noFill/>
            <a:miter lim="800000"/>
            <a:headEnd/>
            <a:tailEnd/>
          </a:ln>
          <a:effectLst/>
        </p:spPr>
      </p:pic>
      <p:pic>
        <p:nvPicPr>
          <p:cNvPr id="5125" name="Picture 5"/>
          <p:cNvPicPr>
            <a:picLocks noChangeAspect="1" noChangeArrowheads="1"/>
          </p:cNvPicPr>
          <p:nvPr/>
        </p:nvPicPr>
        <p:blipFill>
          <a:blip r:embed="rId4"/>
          <a:srcRect/>
          <a:stretch>
            <a:fillRect/>
          </a:stretch>
        </p:blipFill>
        <p:spPr bwMode="auto">
          <a:xfrm>
            <a:off x="1262825" y="4633913"/>
            <a:ext cx="2466975" cy="790575"/>
          </a:xfrm>
          <a:prstGeom prst="rect">
            <a:avLst/>
          </a:prstGeom>
          <a:noFill/>
          <a:ln w="9525">
            <a:noFill/>
            <a:miter lim="800000"/>
            <a:headEnd/>
            <a:tailEnd/>
          </a:ln>
          <a:effectLst/>
        </p:spPr>
      </p:pic>
      <p:pic>
        <p:nvPicPr>
          <p:cNvPr id="5126" name="Picture 6"/>
          <p:cNvPicPr>
            <a:picLocks noChangeAspect="1" noChangeArrowheads="1"/>
          </p:cNvPicPr>
          <p:nvPr/>
        </p:nvPicPr>
        <p:blipFill>
          <a:blip r:embed="rId5"/>
          <a:srcRect/>
          <a:stretch>
            <a:fillRect/>
          </a:stretch>
        </p:blipFill>
        <p:spPr bwMode="auto">
          <a:xfrm>
            <a:off x="4346639" y="4605338"/>
            <a:ext cx="3724275" cy="847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629393"/>
            <a:ext cx="8649976" cy="919068"/>
          </a:xfrm>
        </p:spPr>
        <p:txBody>
          <a:bodyPr/>
          <a:lstStyle/>
          <a:p>
            <a:r>
              <a:rPr lang="en-US" altLang="zh-CN" dirty="0">
                <a:solidFill>
                  <a:srgbClr val="002060"/>
                </a:solidFill>
                <a:latin typeface="Arial" panose="020B0604020202020204" pitchFamily="34" charset="0"/>
                <a:cs typeface="Arial" panose="020B0604020202020204" pitchFamily="34" charset="0"/>
              </a:rPr>
              <a:t>3.3.3 Use of Histogram Statistics for Image Enhancement</a:t>
            </a:r>
            <a:endParaRPr lang="en-US" dirty="0">
              <a:solidFill>
                <a:srgbClr val="002060"/>
              </a:solidFill>
            </a:endParaRPr>
          </a:p>
        </p:txBody>
      </p:sp>
      <p:sp>
        <p:nvSpPr>
          <p:cNvPr id="10" name="内容占位符 1"/>
          <p:cNvSpPr txBox="1">
            <a:spLocks/>
          </p:cNvSpPr>
          <p:nvPr/>
        </p:nvSpPr>
        <p:spPr>
          <a:xfrm>
            <a:off x="319492" y="4809506"/>
            <a:ext cx="8705755" cy="173379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3.27</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a:t>
            </a:r>
            <a:r>
              <a:rPr lang="en-US" altLang="zh-CN" dirty="0">
                <a:solidFill>
                  <a:srgbClr val="002060"/>
                </a:solidFill>
                <a:latin typeface="Arial" panose="020B0604020202020204" pitchFamily="34" charset="0"/>
                <a:cs typeface="Arial" panose="020B0604020202020204" pitchFamily="34" charset="0"/>
              </a:rPr>
              <a:t>SEM image of a tungsten filament and support, magnified approximately 130X</a:t>
            </a:r>
            <a:r>
              <a:rPr lang="en-US" altLang="zh-CN" dirty="0" smtClean="0">
                <a:solidFill>
                  <a:srgbClr val="002060"/>
                </a:solidFill>
                <a:latin typeface="Arial" panose="020B0604020202020204" pitchFamily="34" charset="0"/>
                <a:cs typeface="Arial" panose="020B0604020202020204" pitchFamily="34" charset="0"/>
              </a:rPr>
              <a:t>. (b) Result of global histogram equalization. (c) Image Enhanced using local histogram statistics.</a:t>
            </a:r>
          </a:p>
          <a:p>
            <a:pPr marL="457200" indent="-457200">
              <a:lnSpc>
                <a:spcPct val="100000"/>
              </a:lnSpc>
              <a:spcBef>
                <a:spcPts val="0"/>
              </a:spcBef>
              <a:buClrTx/>
              <a:buSzTx/>
              <a:buAutoNum type="alphaLcParenBoth" startAt="2"/>
            </a:pPr>
            <a:endParaRPr lang="en-US" altLang="zh-CN" dirty="0">
              <a:solidFill>
                <a:srgbClr val="000066"/>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33017"/>
          <a:stretch/>
        </p:blipFill>
        <p:spPr bwMode="auto">
          <a:xfrm>
            <a:off x="355118" y="1584085"/>
            <a:ext cx="8468248" cy="33286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996463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355118" y="4809506"/>
            <a:ext cx="8649975" cy="173379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a:t>
            </a:r>
            <a:r>
              <a:rPr lang="en-US" altLang="zh-CN" b="1" dirty="0">
                <a:solidFill>
                  <a:srgbClr val="002060"/>
                </a:solidFill>
                <a:latin typeface="Arial" panose="020B0604020202020204" pitchFamily="34" charset="0"/>
                <a:cs typeface="Arial" panose="020B0604020202020204" pitchFamily="34" charset="0"/>
              </a:rPr>
              <a:t>3.25(DIP 2</a:t>
            </a:r>
            <a:r>
              <a:rPr lang="en-US" altLang="zh-CN" b="1" baseline="30000" dirty="0">
                <a:solidFill>
                  <a:srgbClr val="002060"/>
                </a:solidFill>
                <a:latin typeface="Arial" panose="020B0604020202020204" pitchFamily="34" charset="0"/>
                <a:cs typeface="Arial" panose="020B0604020202020204" pitchFamily="34" charset="0"/>
              </a:rPr>
              <a:t>nd</a:t>
            </a:r>
            <a:r>
              <a:rPr lang="en-US" altLang="zh-CN" b="1" dirty="0">
                <a:solidFill>
                  <a:srgbClr val="002060"/>
                </a:solidFill>
                <a:latin typeface="Arial" panose="020B0604020202020204" pitchFamily="34" charset="0"/>
                <a:cs typeface="Arial" panose="020B0604020202020204" pitchFamily="34" charset="0"/>
              </a:rPr>
              <a:t> Edition)</a:t>
            </a:r>
            <a:r>
              <a:rPr lang="en-US" altLang="zh-CN" dirty="0">
                <a:solidFill>
                  <a:srgbClr val="002060"/>
                </a:solidFill>
                <a:latin typeface="Arial" panose="020B0604020202020204" pitchFamily="34" charset="0"/>
                <a:cs typeface="Arial" panose="020B0604020202020204" pitchFamily="34" charset="0"/>
              </a:rPr>
              <a:t> </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Image formed from all local means obtained from Fig. 3.24 using Eq. (3.3-21). (b) Image formed form all local standard deviations obtained from Fig. 3.24 using Eq. (3.3-22). (c) Image formed from all multiplication constants used to produce the enhanced image shown in Fig. 3.26.</a:t>
            </a:r>
          </a:p>
          <a:p>
            <a:pPr marL="457200" indent="-457200">
              <a:lnSpc>
                <a:spcPct val="100000"/>
              </a:lnSpc>
              <a:spcBef>
                <a:spcPts val="0"/>
              </a:spcBef>
              <a:buClrTx/>
              <a:buSzTx/>
              <a:buAutoNum type="alphaLcParenBoth" startAt="2"/>
            </a:pPr>
            <a:endParaRPr lang="en-US" altLang="zh-CN" dirty="0">
              <a:solidFill>
                <a:srgbClr val="000066"/>
              </a:solidFill>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455" t="-1723" r="455" b="26149"/>
          <a:stretch/>
        </p:blipFill>
        <p:spPr bwMode="auto">
          <a:xfrm>
            <a:off x="355118" y="1548460"/>
            <a:ext cx="8432622" cy="33602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标题 2"/>
          <p:cNvSpPr txBox="1">
            <a:spLocks/>
          </p:cNvSpPr>
          <p:nvPr/>
        </p:nvSpPr>
        <p:spPr>
          <a:xfrm>
            <a:off x="355118" y="629393"/>
            <a:ext cx="8649976" cy="919068"/>
          </a:xfrm>
          <a:prstGeom prst="rect">
            <a:avLst/>
          </a:prstGeom>
        </p:spPr>
        <p:txBody>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mtClean="0">
                <a:solidFill>
                  <a:srgbClr val="002060"/>
                </a:solidFill>
                <a:latin typeface="Arial" panose="020B0604020202020204" pitchFamily="34" charset="0"/>
                <a:cs typeface="Arial" panose="020B0604020202020204" pitchFamily="34" charset="0"/>
              </a:rPr>
              <a:t>3.3.3 Use of Histogram Statistics for Image Enhancement</a:t>
            </a:r>
            <a:endParaRPr lang="en-US" dirty="0">
              <a:solidFill>
                <a:srgbClr val="002060"/>
              </a:solidFill>
            </a:endParaRPr>
          </a:p>
        </p:txBody>
      </p:sp>
    </p:spTree>
    <p:extLst>
      <p:ext uri="{BB962C8B-B14F-4D97-AF65-F5344CB8AC3E}">
        <p14:creationId xmlns:p14="http://schemas.microsoft.com/office/powerpoint/2010/main" xmlns="" val="9658275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6419502" y="1641597"/>
            <a:ext cx="2724498" cy="48779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d</a:t>
            </a:r>
            <a:r>
              <a:rPr lang="en-US" altLang="zh-CN" dirty="0" smtClean="0">
                <a:solidFill>
                  <a:srgbClr val="002060"/>
                </a:solidFill>
                <a:latin typeface="Arial" panose="020B0604020202020204" pitchFamily="34" charset="0"/>
                <a:cs typeface="Arial" panose="020B0604020202020204" pitchFamily="34" charset="0"/>
              </a:rPr>
              <a:t> e f</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a:t>
            </a:r>
            <a:r>
              <a:rPr lang="en-US" altLang="zh-CN" b="1" dirty="0">
                <a:solidFill>
                  <a:srgbClr val="002060"/>
                </a:solidFill>
                <a:latin typeface="Arial" panose="020B0604020202020204" pitchFamily="34" charset="0"/>
                <a:cs typeface="Arial" panose="020B0604020202020204" pitchFamily="34" charset="0"/>
              </a:rPr>
              <a:t>3.27(DIP 2</a:t>
            </a:r>
            <a:r>
              <a:rPr lang="en-US" altLang="zh-CN" b="1" baseline="30000" dirty="0">
                <a:solidFill>
                  <a:srgbClr val="002060"/>
                </a:solidFill>
                <a:latin typeface="Arial" panose="020B0604020202020204" pitchFamily="34" charset="0"/>
                <a:cs typeface="Arial" panose="020B0604020202020204" pitchFamily="34" charset="0"/>
              </a:rPr>
              <a:t>nd</a:t>
            </a:r>
            <a:r>
              <a:rPr lang="en-US" altLang="zh-CN" b="1" dirty="0">
                <a:solidFill>
                  <a:srgbClr val="002060"/>
                </a:solidFill>
                <a:latin typeface="Arial" panose="020B0604020202020204" pitchFamily="34" charset="0"/>
                <a:cs typeface="Arial" panose="020B0604020202020204" pitchFamily="34" charset="0"/>
              </a:rPr>
              <a:t> Edition)</a:t>
            </a:r>
            <a:r>
              <a:rPr lang="en-US" altLang="zh-CN" dirty="0">
                <a:solidFill>
                  <a:srgbClr val="002060"/>
                </a:solidFill>
                <a:latin typeface="Arial" panose="020B0604020202020204" pitchFamily="34" charset="0"/>
                <a:cs typeface="Arial" panose="020B0604020202020204" pitchFamily="34" charset="0"/>
              </a:rPr>
              <a:t> </a:t>
            </a:r>
            <a:endParaRPr lang="en-US" altLang="zh-CN" dirty="0" smtClean="0">
              <a:solidFill>
                <a:srgbClr val="002060"/>
              </a:solidFill>
              <a:latin typeface="Arial" panose="020B0604020202020204" pitchFamily="34" charset="0"/>
              <a:cs typeface="Arial" panose="020B0604020202020204" pitchFamily="34" charset="0"/>
            </a:endParaRPr>
          </a:p>
          <a:p>
            <a:pPr marL="457200" indent="-457200">
              <a:lnSpc>
                <a:spcPct val="100000"/>
              </a:lnSpc>
              <a:spcBef>
                <a:spcPts val="0"/>
              </a:spcBef>
              <a:buClrTx/>
              <a:buSzTx/>
              <a:buAutoNum type="alphaLcParenBoth"/>
            </a:pPr>
            <a:r>
              <a:rPr lang="en-US" altLang="zh-CN" dirty="0" smtClean="0">
                <a:solidFill>
                  <a:srgbClr val="002060"/>
                </a:solidFill>
                <a:latin typeface="Arial" panose="020B0604020202020204" pitchFamily="34" charset="0"/>
                <a:cs typeface="Arial" panose="020B0604020202020204" pitchFamily="34" charset="0"/>
              </a:rPr>
              <a:t>Original image.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AND image mask.</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Result of the AND operation on images (a) and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Original image.</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(e) OR image mask.</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(f) Result of operation OR on images (d) and (e).</a:t>
            </a:r>
            <a:endParaRPr lang="en-US" altLang="zh-CN" dirty="0">
              <a:solidFill>
                <a:srgbClr val="000066"/>
              </a:solidFill>
              <a:latin typeface="Arial" panose="020B0604020202020204" pitchFamily="34" charset="0"/>
              <a:cs typeface="Arial" panose="020B0604020202020204" pitchFamily="34" charset="0"/>
            </a:endParaRP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r="18939"/>
          <a:stretch/>
        </p:blipFill>
        <p:spPr bwMode="auto">
          <a:xfrm>
            <a:off x="355118" y="1641597"/>
            <a:ext cx="6064384" cy="48779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标题 2"/>
          <p:cNvSpPr txBox="1">
            <a:spLocks/>
          </p:cNvSpPr>
          <p:nvPr/>
        </p:nvSpPr>
        <p:spPr>
          <a:xfrm>
            <a:off x="355118" y="629393"/>
            <a:ext cx="8649976" cy="919068"/>
          </a:xfrm>
          <a:prstGeom prst="rect">
            <a:avLst/>
          </a:prstGeom>
        </p:spPr>
        <p:txBody>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dirty="0" smtClean="0">
                <a:solidFill>
                  <a:srgbClr val="002060"/>
                </a:solidFill>
                <a:latin typeface="Arial" panose="020B0604020202020204" pitchFamily="34" charset="0"/>
                <a:cs typeface="Arial" panose="020B0604020202020204" pitchFamily="34" charset="0"/>
              </a:rPr>
              <a:t>3.3.3 Use of Histogram Statistics for Image Enhancement</a:t>
            </a:r>
            <a:endParaRPr lang="en-US" dirty="0">
              <a:solidFill>
                <a:srgbClr val="002060"/>
              </a:solidFill>
            </a:endParaRPr>
          </a:p>
        </p:txBody>
      </p:sp>
    </p:spTree>
    <p:extLst>
      <p:ext uri="{BB962C8B-B14F-4D97-AF65-F5344CB8AC3E}">
        <p14:creationId xmlns:p14="http://schemas.microsoft.com/office/powerpoint/2010/main" xmlns="" val="1943124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355117" y="1641597"/>
            <a:ext cx="3468737" cy="48779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a:t>
            </a:r>
            <a:r>
              <a:rPr lang="en-US" altLang="zh-CN" b="1" dirty="0">
                <a:solidFill>
                  <a:srgbClr val="002060"/>
                </a:solidFill>
                <a:latin typeface="Arial" panose="020B0604020202020204" pitchFamily="34" charset="0"/>
                <a:cs typeface="Arial" panose="020B0604020202020204" pitchFamily="34" charset="0"/>
              </a:rPr>
              <a:t>3.28(DIP 2</a:t>
            </a:r>
            <a:r>
              <a:rPr lang="en-US" altLang="zh-CN" b="1" baseline="30000" dirty="0">
                <a:solidFill>
                  <a:srgbClr val="002060"/>
                </a:solidFill>
                <a:latin typeface="Arial" panose="020B0604020202020204" pitchFamily="34" charset="0"/>
                <a:cs typeface="Arial" panose="020B0604020202020204" pitchFamily="34" charset="0"/>
              </a:rPr>
              <a:t>nd</a:t>
            </a:r>
            <a:r>
              <a:rPr lang="en-US" altLang="zh-CN" b="1" dirty="0">
                <a:solidFill>
                  <a:srgbClr val="002060"/>
                </a:solidFill>
                <a:latin typeface="Arial" panose="020B0604020202020204" pitchFamily="34" charset="0"/>
                <a:cs typeface="Arial" panose="020B0604020202020204" pitchFamily="34" charset="0"/>
              </a:rPr>
              <a:t> Edition)</a:t>
            </a:r>
            <a:r>
              <a:rPr lang="en-US" altLang="zh-CN" dirty="0">
                <a:solidFill>
                  <a:srgbClr val="002060"/>
                </a:solidFill>
                <a:latin typeface="Arial" panose="020B0604020202020204" pitchFamily="34" charset="0"/>
                <a:cs typeface="Arial" panose="020B0604020202020204" pitchFamily="34" charset="0"/>
              </a:rPr>
              <a:t> </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Original fractal image.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Result of setting the four lower-order bit planes to zero.</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Difference between (a) and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Histogram-equalized difference image.</a:t>
            </a:r>
            <a:endParaRPr lang="en-US" altLang="zh-CN" dirty="0">
              <a:solidFill>
                <a:srgbClr val="000066"/>
              </a:solidFill>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9115"/>
          <a:stretch/>
        </p:blipFill>
        <p:spPr bwMode="auto">
          <a:xfrm>
            <a:off x="3823855" y="1641597"/>
            <a:ext cx="5181239" cy="50921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标题 2"/>
          <p:cNvSpPr>
            <a:spLocks noGrp="1"/>
          </p:cNvSpPr>
          <p:nvPr>
            <p:ph type="title"/>
          </p:nvPr>
        </p:nvSpPr>
        <p:spPr>
          <a:xfrm>
            <a:off x="355118" y="629393"/>
            <a:ext cx="8649976" cy="919068"/>
          </a:xfrm>
        </p:spPr>
        <p:txBody>
          <a:bodyPr/>
          <a:lstStyle/>
          <a:p>
            <a:r>
              <a:rPr lang="en-US" altLang="zh-CN" dirty="0">
                <a:solidFill>
                  <a:srgbClr val="002060"/>
                </a:solidFill>
                <a:latin typeface="Arial" panose="020B0604020202020204" pitchFamily="34" charset="0"/>
                <a:cs typeface="Arial" panose="020B0604020202020204" pitchFamily="34" charset="0"/>
              </a:rPr>
              <a:t>3.3.3 Use of Histogram Statistics for Image Enhancement</a:t>
            </a:r>
            <a:endParaRPr lang="en-US" dirty="0">
              <a:solidFill>
                <a:srgbClr val="002060"/>
              </a:solidFill>
            </a:endParaRPr>
          </a:p>
        </p:txBody>
      </p:sp>
    </p:spTree>
    <p:extLst>
      <p:ext uri="{BB962C8B-B14F-4D97-AF65-F5344CB8AC3E}">
        <p14:creationId xmlns:p14="http://schemas.microsoft.com/office/powerpoint/2010/main" xmlns="" val="41127392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6780810" y="1641597"/>
            <a:ext cx="2363190" cy="48779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a:t>
            </a:r>
            <a:r>
              <a:rPr lang="en-US" altLang="zh-CN" b="1" dirty="0">
                <a:solidFill>
                  <a:srgbClr val="002060"/>
                </a:solidFill>
                <a:latin typeface="Arial" panose="020B0604020202020204" pitchFamily="34" charset="0"/>
                <a:cs typeface="Arial" panose="020B0604020202020204" pitchFamily="34" charset="0"/>
              </a:rPr>
              <a:t>3.29(DIP 2</a:t>
            </a:r>
            <a:r>
              <a:rPr lang="en-US" altLang="zh-CN" b="1" baseline="30000" dirty="0">
                <a:solidFill>
                  <a:srgbClr val="002060"/>
                </a:solidFill>
                <a:latin typeface="Arial" panose="020B0604020202020204" pitchFamily="34" charset="0"/>
                <a:cs typeface="Arial" panose="020B0604020202020204" pitchFamily="34" charset="0"/>
              </a:rPr>
              <a:t>nd</a:t>
            </a:r>
            <a:r>
              <a:rPr lang="en-US" altLang="zh-CN" b="1" dirty="0">
                <a:solidFill>
                  <a:srgbClr val="002060"/>
                </a:solidFill>
                <a:latin typeface="Arial" panose="020B0604020202020204" pitchFamily="34" charset="0"/>
                <a:cs typeface="Arial" panose="020B0604020202020204" pitchFamily="34" charset="0"/>
              </a:rPr>
              <a:t> Edition)</a:t>
            </a:r>
            <a:r>
              <a:rPr lang="en-US" altLang="zh-CN" dirty="0">
                <a:solidFill>
                  <a:srgbClr val="002060"/>
                </a:solidFill>
                <a:latin typeface="Arial" panose="020B0604020202020204" pitchFamily="34" charset="0"/>
                <a:cs typeface="Arial" panose="020B0604020202020204" pitchFamily="34" charset="0"/>
              </a:rPr>
              <a:t> </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Enhancement by image subtraction.</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Mask image.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An image (taken after injection of a contrast medium into the bloodstream) with mask subtracted out.</a:t>
            </a:r>
            <a:endParaRPr lang="en-US" altLang="zh-CN" dirty="0">
              <a:solidFill>
                <a:srgbClr val="000066"/>
              </a:solidFill>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r="20288"/>
          <a:stretch/>
        </p:blipFill>
        <p:spPr bwMode="auto">
          <a:xfrm>
            <a:off x="312757" y="2054802"/>
            <a:ext cx="6337425" cy="3216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标题 2"/>
          <p:cNvSpPr>
            <a:spLocks noGrp="1"/>
          </p:cNvSpPr>
          <p:nvPr>
            <p:ph type="title"/>
          </p:nvPr>
        </p:nvSpPr>
        <p:spPr>
          <a:xfrm>
            <a:off x="355118" y="629393"/>
            <a:ext cx="8649976" cy="919068"/>
          </a:xfrm>
        </p:spPr>
        <p:txBody>
          <a:bodyPr/>
          <a:lstStyle/>
          <a:p>
            <a:r>
              <a:rPr lang="en-US" altLang="zh-CN" dirty="0">
                <a:solidFill>
                  <a:srgbClr val="002060"/>
                </a:solidFill>
                <a:latin typeface="Arial" panose="020B0604020202020204" pitchFamily="34" charset="0"/>
                <a:cs typeface="Arial" panose="020B0604020202020204" pitchFamily="34" charset="0"/>
              </a:rPr>
              <a:t>3.3.3 Use of Histogram Statistics for Image Enhancement</a:t>
            </a:r>
            <a:endParaRPr lang="en-US" dirty="0">
              <a:solidFill>
                <a:srgbClr val="002060"/>
              </a:solidFill>
            </a:endParaRPr>
          </a:p>
        </p:txBody>
      </p:sp>
    </p:spTree>
    <p:extLst>
      <p:ext uri="{BB962C8B-B14F-4D97-AF65-F5344CB8AC3E}">
        <p14:creationId xmlns:p14="http://schemas.microsoft.com/office/powerpoint/2010/main" xmlns="" val="14792492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10" name="内容占位符 1"/>
              <p:cNvSpPr txBox="1">
                <a:spLocks/>
              </p:cNvSpPr>
              <p:nvPr/>
            </p:nvSpPr>
            <p:spPr>
              <a:xfrm>
                <a:off x="4560125" y="1641597"/>
                <a:ext cx="4583875" cy="48779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c</a:t>
                </a:r>
                <a:r>
                  <a:rPr lang="en-US" altLang="zh-CN" dirty="0" smtClean="0">
                    <a:solidFill>
                      <a:srgbClr val="002060"/>
                    </a:solidFill>
                    <a:latin typeface="Arial" panose="020B0604020202020204" pitchFamily="34" charset="0"/>
                    <a:cs typeface="Arial" panose="020B0604020202020204" pitchFamily="34" charset="0"/>
                  </a:rPr>
                  <a:t> d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e f</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a:t>
                </a:r>
                <a:r>
                  <a:rPr lang="en-US" altLang="zh-CN" b="1" dirty="0">
                    <a:solidFill>
                      <a:srgbClr val="002060"/>
                    </a:solidFill>
                    <a:latin typeface="Arial" panose="020B0604020202020204" pitchFamily="34" charset="0"/>
                    <a:cs typeface="Arial" panose="020B0604020202020204" pitchFamily="34" charset="0"/>
                  </a:rPr>
                  <a:t>3.30(DIP 2</a:t>
                </a:r>
                <a:r>
                  <a:rPr lang="en-US" altLang="zh-CN" b="1" baseline="30000" dirty="0">
                    <a:solidFill>
                      <a:srgbClr val="002060"/>
                    </a:solidFill>
                    <a:latin typeface="Arial" panose="020B0604020202020204" pitchFamily="34" charset="0"/>
                    <a:cs typeface="Arial" panose="020B0604020202020204" pitchFamily="34" charset="0"/>
                  </a:rPr>
                  <a:t>nd</a:t>
                </a:r>
                <a:r>
                  <a:rPr lang="en-US" altLang="zh-CN" b="1" dirty="0">
                    <a:solidFill>
                      <a:srgbClr val="002060"/>
                    </a:solidFill>
                    <a:latin typeface="Arial" panose="020B0604020202020204" pitchFamily="34" charset="0"/>
                    <a:cs typeface="Arial" panose="020B0604020202020204" pitchFamily="34" charset="0"/>
                  </a:rPr>
                  <a:t> Edition)</a:t>
                </a:r>
                <a:r>
                  <a:rPr lang="en-US" altLang="zh-CN" dirty="0">
                    <a:solidFill>
                      <a:srgbClr val="002060"/>
                    </a:solidFill>
                    <a:latin typeface="Arial" panose="020B0604020202020204" pitchFamily="34" charset="0"/>
                    <a:cs typeface="Arial" panose="020B0604020202020204" pitchFamily="34" charset="0"/>
                  </a:rPr>
                  <a:t/>
                </a:r>
                <a:endParaRPr lang="en-US" altLang="zh-CN" b="1"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Image of Galaxy Pair NGC 3314.</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Image corrupted by additive Gaussian noise with zero mean and a standard deviation of 64 gray level. </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(c)-(f) Results of averaging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𝐾</m:t>
                    </m:r>
                    <m:r>
                      <a:rPr lang="en-US" altLang="zh-CN" b="0" i="1" smtClean="0">
                        <a:solidFill>
                          <a:srgbClr val="002060"/>
                        </a:solidFill>
                        <a:latin typeface="Cambria Math" panose="02040503050406030204" pitchFamily="18" charset="0"/>
                        <a:cs typeface="Arial" panose="020B0604020202020204" pitchFamily="34" charset="0"/>
                      </a:rPr>
                      <m:t>=8,16,64 </m:t>
                    </m:r>
                    <m:r>
                      <a:rPr lang="en-US" altLang="zh-CN" b="0" i="1" smtClean="0">
                        <a:solidFill>
                          <a:srgbClr val="002060"/>
                        </a:solidFill>
                        <a:latin typeface="Cambria Math" panose="02040503050406030204" pitchFamily="18" charset="0"/>
                        <a:cs typeface="Arial" panose="020B0604020202020204" pitchFamily="34" charset="0"/>
                      </a:rPr>
                      <m:t>𝑎𝑛𝑑</m:t>
                    </m:r>
                    <m:r>
                      <a:rPr lang="en-US" altLang="zh-CN" b="0" i="1" smtClean="0">
                        <a:solidFill>
                          <a:srgbClr val="002060"/>
                        </a:solidFill>
                        <a:latin typeface="Cambria Math" panose="02040503050406030204" pitchFamily="18" charset="0"/>
                        <a:cs typeface="Arial" panose="020B0604020202020204" pitchFamily="34" charset="0"/>
                      </a:rPr>
                      <m:t> 128</m:t>
                    </m:r>
                  </m:oMath>
                </a14:m>
                <a:r>
                  <a:rPr lang="en-US" altLang="zh-CN" dirty="0" smtClean="0">
                    <a:solidFill>
                      <a:srgbClr val="002060"/>
                    </a:solidFill>
                    <a:latin typeface="Arial" panose="020B0604020202020204" pitchFamily="34" charset="0"/>
                    <a:cs typeface="Arial" panose="020B0604020202020204" pitchFamily="34" charset="0"/>
                  </a:rPr>
                  <a:t> noisy images. (Original image courtesy of NASA.)</a:t>
                </a:r>
              </a:p>
            </p:txBody>
          </p:sp>
        </mc:Choice>
        <mc:Fallback>
          <p:sp>
            <p:nvSpPr>
              <p:cNvPr id="10" name="内容占位符 1"/>
              <p:cNvSpPr txBox="1">
                <a:spLocks noRot="1" noChangeAspect="1" noMove="1" noResize="1" noEditPoints="1" noAdjustHandles="1" noChangeArrowheads="1" noChangeShapeType="1" noTextEdit="1"/>
              </p:cNvSpPr>
              <p:nvPr/>
            </p:nvSpPr>
            <p:spPr>
              <a:xfrm>
                <a:off x="4560125" y="1641597"/>
                <a:ext cx="4583875" cy="4877956"/>
              </a:xfrm>
              <a:prstGeom prst="rect">
                <a:avLst/>
              </a:prstGeom>
              <a:blipFill>
                <a:blip r:embed="rId2"/>
                <a:stretch>
                  <a:fillRect l="-1330" t="-500"/>
                </a:stretch>
              </a:blipFill>
            </p:spPr>
            <p:txBody>
              <a:bodyPr/>
              <a:lstStyle/>
              <a:p>
                <a:r>
                  <a:rPr lang="zh-CN" altLang="en-US">
                    <a:noFill/>
                  </a:rPr>
                  <a:t> </a:t>
                </a:r>
              </a:p>
            </p:txBody>
          </p:sp>
        </mc:Fallback>
      </mc:AlternateContent>
      <p:pic>
        <p:nvPicPr>
          <p:cNvPr id="6"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5118" y="1641597"/>
            <a:ext cx="3671887" cy="5078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标题 2"/>
          <p:cNvSpPr>
            <a:spLocks noGrp="1"/>
          </p:cNvSpPr>
          <p:nvPr>
            <p:ph type="title"/>
          </p:nvPr>
        </p:nvSpPr>
        <p:spPr>
          <a:xfrm>
            <a:off x="355118" y="629393"/>
            <a:ext cx="8649976" cy="919068"/>
          </a:xfrm>
        </p:spPr>
        <p:txBody>
          <a:bodyPr/>
          <a:lstStyle/>
          <a:p>
            <a:r>
              <a:rPr lang="en-US" altLang="zh-CN" dirty="0">
                <a:solidFill>
                  <a:srgbClr val="002060"/>
                </a:solidFill>
                <a:latin typeface="Arial" panose="020B0604020202020204" pitchFamily="34" charset="0"/>
                <a:cs typeface="Arial" panose="020B0604020202020204" pitchFamily="34" charset="0"/>
              </a:rPr>
              <a:t>3.3.3 Use of Histogram Statistics for Image Enhancement</a:t>
            </a:r>
            <a:endParaRPr lang="en-US" dirty="0">
              <a:solidFill>
                <a:srgbClr val="002060"/>
              </a:solidFill>
            </a:endParaRPr>
          </a:p>
        </p:txBody>
      </p:sp>
    </p:spTree>
    <p:extLst>
      <p:ext uri="{BB962C8B-B14F-4D97-AF65-F5344CB8AC3E}">
        <p14:creationId xmlns:p14="http://schemas.microsoft.com/office/powerpoint/2010/main" xmlns="" val="30582789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4560125" y="1641597"/>
            <a:ext cx="4583875" cy="48779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a:t>
            </a:r>
            <a:r>
              <a:rPr lang="en-US" altLang="zh-CN" b="1" dirty="0">
                <a:solidFill>
                  <a:srgbClr val="002060"/>
                </a:solidFill>
                <a:latin typeface="Arial" panose="020B0604020202020204" pitchFamily="34" charset="0"/>
                <a:cs typeface="Arial" panose="020B0604020202020204" pitchFamily="34" charset="0"/>
              </a:rPr>
              <a:t>3.31(DIP 2</a:t>
            </a:r>
            <a:r>
              <a:rPr lang="en-US" altLang="zh-CN" b="1" baseline="30000" dirty="0">
                <a:solidFill>
                  <a:srgbClr val="002060"/>
                </a:solidFill>
                <a:latin typeface="Arial" panose="020B0604020202020204" pitchFamily="34" charset="0"/>
                <a:cs typeface="Arial" panose="020B0604020202020204" pitchFamily="34" charset="0"/>
              </a:rPr>
              <a:t>nd</a:t>
            </a:r>
            <a:r>
              <a:rPr lang="en-US" altLang="zh-CN" b="1" dirty="0">
                <a:solidFill>
                  <a:srgbClr val="002060"/>
                </a:solidFill>
                <a:latin typeface="Arial" panose="020B0604020202020204" pitchFamily="34" charset="0"/>
                <a:cs typeface="Arial" panose="020B0604020202020204" pitchFamily="34" charset="0"/>
              </a:rPr>
              <a:t> Edition)</a:t>
            </a:r>
            <a:r>
              <a:rPr lang="en-US" altLang="zh-CN" dirty="0">
                <a:solidFill>
                  <a:srgbClr val="002060"/>
                </a:solidFill>
                <a:latin typeface="Arial" panose="020B0604020202020204" pitchFamily="34" charset="0"/>
                <a:cs typeface="Arial" panose="020B0604020202020204" pitchFamily="34" charset="0"/>
              </a:rPr>
              <a:t> </a:t>
            </a:r>
            <a:endParaRPr lang="en-US" altLang="zh-CN" b="1"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From top to bottom:</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Difference images between Fig. 3.30(a) and the four images in Fig. 3.30(c) through (f), respectively.</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Corresponding histograms.</a:t>
            </a: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r="26331"/>
          <a:stretch/>
        </p:blipFill>
        <p:spPr bwMode="auto">
          <a:xfrm>
            <a:off x="355118" y="1596969"/>
            <a:ext cx="3243105" cy="5188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标题 2"/>
          <p:cNvSpPr>
            <a:spLocks noGrp="1"/>
          </p:cNvSpPr>
          <p:nvPr>
            <p:ph type="title"/>
          </p:nvPr>
        </p:nvSpPr>
        <p:spPr>
          <a:xfrm>
            <a:off x="355118" y="629393"/>
            <a:ext cx="8649976" cy="919068"/>
          </a:xfrm>
        </p:spPr>
        <p:txBody>
          <a:bodyPr/>
          <a:lstStyle/>
          <a:p>
            <a:r>
              <a:rPr lang="en-US" altLang="zh-CN" dirty="0">
                <a:solidFill>
                  <a:srgbClr val="002060"/>
                </a:solidFill>
                <a:latin typeface="Arial" panose="020B0604020202020204" pitchFamily="34" charset="0"/>
                <a:cs typeface="Arial" panose="020B0604020202020204" pitchFamily="34" charset="0"/>
              </a:rPr>
              <a:t>3.3.3 Use of Histogram Statistics for Image Enhancement</a:t>
            </a:r>
            <a:endParaRPr lang="en-US" dirty="0">
              <a:solidFill>
                <a:srgbClr val="002060"/>
              </a:solidFill>
            </a:endParaRPr>
          </a:p>
        </p:txBody>
      </p:sp>
    </p:spTree>
    <p:extLst>
      <p:ext uri="{BB962C8B-B14F-4D97-AF65-F5344CB8AC3E}">
        <p14:creationId xmlns:p14="http://schemas.microsoft.com/office/powerpoint/2010/main" xmlns="" val="3391925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内容占位符 1"/>
              <p:cNvSpPr>
                <a:spLocks noGrp="1"/>
              </p:cNvSpPr>
              <p:nvPr>
                <p:ph sz="quarter" idx="10"/>
              </p:nvPr>
            </p:nvSpPr>
            <p:spPr/>
            <p:txBody>
              <a:bodyPr/>
              <a:lstStyle/>
              <a:p>
                <a:pPr marL="284163" lvl="0" indent="-284163">
                  <a:lnSpc>
                    <a:spcPct val="100000"/>
                  </a:lnSpc>
                  <a:spcBef>
                    <a:spcPts val="0"/>
                  </a:spcBef>
                  <a:buClrTx/>
                  <a:buSzTx/>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When the neighborhood is of size 1×1, </a:t>
                </a:r>
                <a:r>
                  <a:rPr lang="zh-CN" altLang="en-US" sz="3200" dirty="0" smtClean="0">
                    <a:solidFill>
                      <a:srgbClr val="000066"/>
                    </a:solidFill>
                    <a:latin typeface="Arial" panose="020B0604020202020204" pitchFamily="34" charset="0"/>
                    <a:cs typeface="Arial" panose="020B0604020202020204" pitchFamily="34" charset="0"/>
                  </a:rPr>
                  <a:t/>
                </a:r>
                <a:r>
                  <a:rPr lang="en-US" altLang="zh-CN" sz="3200" dirty="0">
                    <a:solidFill>
                      <a:srgbClr val="000066"/>
                    </a:solidFill>
                    <a:latin typeface="Arial" panose="020B0604020202020204" pitchFamily="34" charset="0"/>
                    <a:cs typeface="Arial" panose="020B0604020202020204" pitchFamily="34" charset="0"/>
                  </a:rPr>
                  <a:t>T is called a gray-level transformation function:</a:t>
                </a:r>
              </a:p>
              <a:p>
                <a:pPr marL="0" lvl="0" indent="0" algn="ctr">
                  <a:lnSpc>
                    <a:spcPct val="150000"/>
                  </a:lnSpc>
                  <a:spcBef>
                    <a:spcPts val="0"/>
                  </a:spcBef>
                  <a:buClrTx/>
                  <a:buSzTx/>
                  <a:buNone/>
                </a:pPr>
                <a14:m>
                  <m:oMath xmlns:m="http://schemas.openxmlformats.org/officeDocument/2006/math">
                    <m:r>
                      <a:rPr lang="en-US" altLang="zh-CN" sz="3200" i="1" dirty="0" smtClean="0">
                        <a:solidFill>
                          <a:srgbClr val="000066"/>
                        </a:solidFill>
                        <a:latin typeface="Cambria Math" panose="02040503050406030204" pitchFamily="18" charset="0"/>
                        <a:cs typeface="Arial" panose="020B0604020202020204" pitchFamily="34" charset="0"/>
                      </a:rPr>
                      <m:t>𝑠</m:t>
                    </m:r>
                    <m:r>
                      <a:rPr lang="en-US" altLang="zh-CN" sz="3200" i="1" dirty="0" smtClean="0">
                        <a:solidFill>
                          <a:srgbClr val="000066"/>
                        </a:solidFill>
                        <a:latin typeface="Cambria Math" panose="02040503050406030204" pitchFamily="18" charset="0"/>
                        <a:cs typeface="Arial" panose="020B0604020202020204" pitchFamily="34" charset="0"/>
                      </a:rPr>
                      <m:t>=</m:t>
                    </m:r>
                    <m:r>
                      <a:rPr lang="en-US" altLang="zh-CN" sz="3200" i="1" dirty="0" smtClean="0">
                        <a:solidFill>
                          <a:srgbClr val="000066"/>
                        </a:solidFill>
                        <a:latin typeface="Cambria Math" panose="02040503050406030204" pitchFamily="18" charset="0"/>
                        <a:cs typeface="Arial" panose="020B0604020202020204" pitchFamily="34" charset="0"/>
                      </a:rPr>
                      <m:t>𝑇</m:t>
                    </m:r>
                    <m:d>
                      <m:dPr>
                        <m:ctrlPr>
                          <a:rPr lang="en-US" altLang="zh-CN" sz="3200" i="1" dirty="0" smtClean="0">
                            <a:solidFill>
                              <a:srgbClr val="000066"/>
                            </a:solidFill>
                            <a:latin typeface="Cambria Math" panose="02040503050406030204" pitchFamily="18" charset="0"/>
                            <a:cs typeface="Arial" panose="020B0604020202020204" pitchFamily="34" charset="0"/>
                          </a:rPr>
                        </m:ctrlPr>
                      </m:dPr>
                      <m:e>
                        <m:r>
                          <a:rPr lang="en-US" altLang="zh-CN" sz="3200" i="1" dirty="0" smtClean="0">
                            <a:solidFill>
                              <a:srgbClr val="000066"/>
                            </a:solidFill>
                            <a:latin typeface="Cambria Math" panose="02040503050406030204" pitchFamily="18" charset="0"/>
                            <a:cs typeface="Arial" panose="020B0604020202020204" pitchFamily="34" charset="0"/>
                          </a:rPr>
                          <m:t>𝑟</m:t>
                        </m:r>
                      </m:e>
                    </m:d>
                    <m:r>
                      <a:rPr lang="en-US" altLang="zh-CN" sz="3200" i="1" dirty="0" smtClean="0">
                        <a:solidFill>
                          <a:srgbClr val="000066"/>
                        </a:solidFill>
                        <a:latin typeface="Cambria Math" panose="02040503050406030204" pitchFamily="18" charset="0"/>
                        <a:cs typeface="Arial" panose="020B0604020202020204" pitchFamily="34" charset="0"/>
                      </a:rPr>
                      <m:t>  </m:t>
                    </m:r>
                  </m:oMath>
                </a14:m>
                <a:r>
                  <a:rPr lang="en-US" altLang="zh-CN" sz="3200" dirty="0">
                    <a:solidFill>
                      <a:srgbClr val="000066"/>
                    </a:solidFill>
                    <a:latin typeface="Arial" panose="020B0604020202020204" pitchFamily="34" charset="0"/>
                    <a:cs typeface="Arial" panose="020B0604020202020204" pitchFamily="34" charset="0"/>
                  </a:rPr>
                  <a:t>(</a:t>
                </a:r>
                <a:r>
                  <a:rPr lang="en-US" altLang="zh-CN" sz="3200" dirty="0">
                    <a:solidFill>
                      <a:srgbClr val="FF0000"/>
                    </a:solidFill>
                    <a:latin typeface="Arial" panose="020B0604020202020204" pitchFamily="34" charset="0"/>
                    <a:cs typeface="Arial" panose="020B0604020202020204" pitchFamily="34" charset="0"/>
                  </a:rPr>
                  <a:t>also called point operation</a:t>
                </a:r>
                <a:r>
                  <a:rPr lang="en-US" altLang="zh-CN" sz="3200" dirty="0">
                    <a:solidFill>
                      <a:srgbClr val="000066"/>
                    </a:solidFill>
                    <a:latin typeface="Arial" panose="020B0604020202020204" pitchFamily="34" charset="0"/>
                    <a:cs typeface="Arial" panose="020B0604020202020204" pitchFamily="34" charset="0"/>
                  </a:rPr>
                  <a:t>)</a:t>
                </a:r>
              </a:p>
              <a:p>
                <a:pPr marL="284163" lvl="0" indent="-284163">
                  <a:lnSpc>
                    <a:spcPct val="100000"/>
                  </a:lnSpc>
                  <a:spcBef>
                    <a:spcPts val="0"/>
                  </a:spcBef>
                  <a:buClrTx/>
                  <a:buSzTx/>
                  <a:buFont typeface="Arial" panose="020B0604020202020204" pitchFamily="34" charset="0"/>
                  <a:buChar char="•"/>
                </a:pPr>
                <a:endParaRPr lang="en-US" altLang="zh-CN" dirty="0" smtClean="0"/>
              </a:p>
              <a:p>
                <a:pPr marL="284163" lvl="0" indent="-284163">
                  <a:lnSpc>
                    <a:spcPct val="100000"/>
                  </a:lnSpc>
                  <a:spcBef>
                    <a:spcPts val="0"/>
                  </a:spcBef>
                  <a:buClrTx/>
                  <a:buSzTx/>
                  <a:buFont typeface="Arial" panose="020B0604020202020204" pitchFamily="34" charset="0"/>
                  <a:buChar char="•"/>
                </a:pPr>
                <a:endParaRPr lang="en-US" altLang="zh-CN" dirty="0"/>
              </a:p>
              <a:p>
                <a:pPr marL="284163" lvl="0" indent="-284163">
                  <a:lnSpc>
                    <a:spcPct val="100000"/>
                  </a:lnSpc>
                  <a:spcBef>
                    <a:spcPts val="0"/>
                  </a:spcBef>
                  <a:buClrTx/>
                  <a:buSzTx/>
                  <a:buFont typeface="Arial" panose="020B0604020202020204" pitchFamily="34" charset="0"/>
                  <a:buChar char="•"/>
                </a:pPr>
                <a:endParaRPr lang="en-US" altLang="zh-CN" dirty="0" smtClean="0"/>
              </a:p>
              <a:p>
                <a:pPr marL="284163" lvl="0" indent="-284163">
                  <a:lnSpc>
                    <a:spcPct val="100000"/>
                  </a:lnSpc>
                  <a:spcBef>
                    <a:spcPts val="0"/>
                  </a:spcBef>
                  <a:buClrTx/>
                  <a:buSzTx/>
                  <a:buFont typeface="Arial" panose="020B0604020202020204" pitchFamily="34" charset="0"/>
                  <a:buChar char="•"/>
                </a:pPr>
                <a:endParaRPr lang="en-US" altLang="zh-CN" dirty="0"/>
              </a:p>
              <a:p>
                <a:pPr marL="284163" lvl="0" indent="-284163">
                  <a:lnSpc>
                    <a:spcPct val="100000"/>
                  </a:lnSpc>
                  <a:spcBef>
                    <a:spcPts val="0"/>
                  </a:spcBef>
                  <a:buClrTx/>
                  <a:buSzTx/>
                  <a:buFont typeface="Arial" panose="020B0604020202020204" pitchFamily="34" charset="0"/>
                  <a:buChar char="•"/>
                </a:pPr>
                <a:endParaRPr lang="en-US" altLang="zh-CN" dirty="0" smtClean="0"/>
              </a:p>
              <a:p>
                <a:pPr marL="284163" lvl="0" indent="-284163">
                  <a:lnSpc>
                    <a:spcPct val="100000"/>
                  </a:lnSpc>
                  <a:spcBef>
                    <a:spcPts val="0"/>
                  </a:spcBef>
                  <a:buClrTx/>
                  <a:buSzTx/>
                  <a:buFont typeface="Arial" panose="020B0604020202020204" pitchFamily="34" charset="0"/>
                  <a:buChar char="•"/>
                </a:pPr>
                <a:endParaRPr lang="en-US" altLang="zh-CN" dirty="0"/>
              </a:p>
              <a:p>
                <a:pPr marL="284163" lvl="0" indent="-284163">
                  <a:lnSpc>
                    <a:spcPct val="100000"/>
                  </a:lnSpc>
                  <a:spcBef>
                    <a:spcPts val="0"/>
                  </a:spcBef>
                  <a:buClrTx/>
                  <a:buSzTx/>
                  <a:buFont typeface="Arial" panose="020B0604020202020204" pitchFamily="34" charset="0"/>
                  <a:buChar char="•"/>
                </a:pPr>
                <a:endParaRPr lang="en-US" altLang="zh-CN" dirty="0" smtClean="0"/>
              </a:p>
              <a:p>
                <a:pPr marL="284163" lvl="0" indent="-284163">
                  <a:lnSpc>
                    <a:spcPct val="100000"/>
                  </a:lnSpc>
                  <a:spcBef>
                    <a:spcPts val="0"/>
                  </a:spcBef>
                  <a:buClrTx/>
                  <a:buSzTx/>
                  <a:buFont typeface="Arial" panose="020B0604020202020204" pitchFamily="34" charset="0"/>
                  <a:buChar char="•"/>
                </a:pPr>
                <a:endParaRPr lang="en-US" altLang="zh-CN" dirty="0"/>
              </a:p>
              <a:p>
                <a:pPr marL="284163" lvl="0" indent="-284163">
                  <a:lnSpc>
                    <a:spcPct val="100000"/>
                  </a:lnSpc>
                  <a:spcBef>
                    <a:spcPts val="0"/>
                  </a:spcBef>
                  <a:buClrTx/>
                  <a:buSzTx/>
                  <a:buFont typeface="Arial" panose="020B0604020202020204" pitchFamily="34" charset="0"/>
                  <a:buChar char="•"/>
                </a:pPr>
                <a:endParaRPr lang="en-US" altLang="zh-CN" dirty="0" smtClean="0"/>
              </a:p>
              <a:p>
                <a:pPr marL="284163" lvl="0" indent="-284163">
                  <a:lnSpc>
                    <a:spcPct val="100000"/>
                  </a:lnSpc>
                  <a:spcBef>
                    <a:spcPts val="0"/>
                  </a:spcBef>
                  <a:buClrTx/>
                  <a:buSzTx/>
                  <a:buFont typeface="Arial" panose="020B0604020202020204" pitchFamily="34" charset="0"/>
                  <a:buChar char="•"/>
                </a:pPr>
                <a:endParaRPr lang="en-US" altLang="zh-CN" dirty="0"/>
              </a:p>
              <a:p>
                <a:pPr marL="284163" lvl="0" indent="-284163">
                  <a:lnSpc>
                    <a:spcPct val="100000"/>
                  </a:lnSpc>
                  <a:spcBef>
                    <a:spcPts val="0"/>
                  </a:spcBef>
                  <a:buClrTx/>
                  <a:buSzTx/>
                  <a:buFont typeface="Arial" panose="020B0604020202020204" pitchFamily="34" charset="0"/>
                  <a:buChar char="•"/>
                </a:pPr>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1675" t="-1859" r="-2476"/>
                </a:stretch>
              </a:blipFill>
            </p:spPr>
            <p:txBody>
              <a:bodyPr/>
              <a:lstStyle/>
              <a:p>
                <a:r>
                  <a:rPr lang="zh-CN" altLang="en-US">
                    <a:noFill/>
                  </a:rPr>
                  <a:t> </a:t>
                </a:r>
              </a:p>
            </p:txBody>
          </p:sp>
        </mc:Fallback>
      </mc:AlternateContent>
      <p:sp>
        <p:nvSpPr>
          <p:cNvPr id="8" name="标题 2"/>
          <p:cNvSpPr>
            <a:spLocks noGrp="1"/>
          </p:cNvSpPr>
          <p:nvPr>
            <p:ph type="title"/>
          </p:nvPr>
        </p:nvSpPr>
        <p:spPr/>
        <p:txBody>
          <a:bodyPr/>
          <a:lstStyle/>
          <a:p>
            <a:r>
              <a:rPr lang="en-US" altLang="zh-CN" dirty="0">
                <a:solidFill>
                  <a:srgbClr val="002060"/>
                </a:solidFill>
                <a:latin typeface="Arial" panose="020B0604020202020204" pitchFamily="34" charset="0"/>
                <a:cs typeface="Arial" panose="020B0604020202020204" pitchFamily="34" charset="0"/>
              </a:rPr>
              <a:t>3.1 Background</a:t>
            </a:r>
            <a:endParaRPr lang="en-US" dirty="0">
              <a:solidFill>
                <a:srgbClr val="002060"/>
              </a:solidFill>
            </a:endParaRPr>
          </a:p>
        </p:txBody>
      </p:sp>
      <p:sp>
        <p:nvSpPr>
          <p:cNvPr id="5" name="内容占位符 1"/>
          <p:cNvSpPr txBox="1">
            <a:spLocks/>
          </p:cNvSpPr>
          <p:nvPr/>
        </p:nvSpPr>
        <p:spPr>
          <a:xfrm>
            <a:off x="5902036" y="4275116"/>
            <a:ext cx="2964150" cy="186624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3.2</a:t>
            </a:r>
            <a:r>
              <a:rPr lang="en-US" altLang="zh-CN" dirty="0" smtClean="0">
                <a:solidFill>
                  <a:srgbClr val="002060"/>
                </a:solidFill>
                <a:latin typeface="Arial" panose="020B0604020202020204" pitchFamily="34" charset="0"/>
                <a:cs typeface="Arial" panose="020B0604020202020204" pitchFamily="34" charset="0"/>
              </a:rPr>
              <a:t> Intensity transformation functions.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Contrast-stretching function.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a:t>
            </a:r>
            <a:r>
              <a:rPr lang="en-US" altLang="zh-CN" dirty="0" err="1" smtClean="0">
                <a:solidFill>
                  <a:srgbClr val="002060"/>
                </a:solidFill>
                <a:latin typeface="Arial" panose="020B0604020202020204" pitchFamily="34" charset="0"/>
                <a:cs typeface="Arial" panose="020B0604020202020204" pitchFamily="34" charset="0"/>
              </a:rPr>
              <a:t>Thresholding</a:t>
            </a:r>
            <a:r>
              <a:rPr lang="en-US" altLang="zh-CN" dirty="0" smtClean="0">
                <a:solidFill>
                  <a:srgbClr val="002060"/>
                </a:solidFill>
                <a:latin typeface="Arial" panose="020B0604020202020204" pitchFamily="34" charset="0"/>
                <a:cs typeface="Arial" panose="020B0604020202020204" pitchFamily="34" charset="0"/>
              </a:rPr>
              <a:t> function.</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63880" y="4079829"/>
            <a:ext cx="4941914" cy="24460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864803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3.4.1 The Mechanics of Spatial Filtering</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3.4.2 Spatial Correlation and Convolution</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3.4.3 Vector Representation of Linear Filtering</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3.4.4 Generating Spatial Filter Masks</a:t>
            </a:r>
            <a:endParaRPr lang="en-US" altLang="zh-CN" sz="2400" dirty="0">
              <a:solidFill>
                <a:srgbClr val="002060"/>
              </a:solidFill>
              <a:latin typeface="Arial" panose="020B0604020202020204" pitchFamily="34" charset="0"/>
              <a:cs typeface="Arial" panose="020B0604020202020204" pitchFamily="34" charset="0"/>
            </a:endParaRPr>
          </a:p>
        </p:txBody>
      </p:sp>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3.4 Fundamentals of Spatial Filtering</a:t>
            </a:r>
            <a:endParaRPr lang="en-US" dirty="0">
              <a:solidFill>
                <a:srgbClr val="002060"/>
              </a:solidFill>
            </a:endParaRPr>
          </a:p>
        </p:txBody>
      </p:sp>
    </p:spTree>
    <p:extLst>
      <p:ext uri="{BB962C8B-B14F-4D97-AF65-F5344CB8AC3E}">
        <p14:creationId xmlns:p14="http://schemas.microsoft.com/office/powerpoint/2010/main" xmlns="" val="31804109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3.4.1 The Mechanics of Spatial Filtering</a:t>
            </a:r>
          </a:p>
        </p:txBody>
      </p:sp>
      <p:sp>
        <p:nvSpPr>
          <p:cNvPr id="10" name="内容占位符 1"/>
          <p:cNvSpPr txBox="1">
            <a:spLocks/>
          </p:cNvSpPr>
          <p:nvPr/>
        </p:nvSpPr>
        <p:spPr>
          <a:xfrm>
            <a:off x="4940016" y="1773105"/>
            <a:ext cx="4085112" cy="262515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3.28</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The mechanics of spatial filtering using a 3X3 filter mask. The form chosen to denote the coordinates of the filter mask coefficients simplifies writing expressions for linear filtering.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5118" y="1620528"/>
            <a:ext cx="4454388" cy="48097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srcRect/>
          <a:stretch>
            <a:fillRect/>
          </a:stretch>
        </p:blipFill>
        <p:spPr bwMode="auto">
          <a:xfrm>
            <a:off x="3905250" y="5373815"/>
            <a:ext cx="5238750" cy="828675"/>
          </a:xfrm>
          <a:prstGeom prst="rect">
            <a:avLst/>
          </a:prstGeom>
          <a:noFill/>
          <a:ln w="9525">
            <a:noFill/>
            <a:miter lim="800000"/>
            <a:headEnd/>
            <a:tailEnd/>
          </a:ln>
          <a:effectLst/>
        </p:spPr>
      </p:pic>
    </p:spTree>
    <p:extLst>
      <p:ext uri="{BB962C8B-B14F-4D97-AF65-F5344CB8AC3E}">
        <p14:creationId xmlns:p14="http://schemas.microsoft.com/office/powerpoint/2010/main" xmlns="" val="10524598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3.4.2 Spatial Correlation and Convolution</a:t>
            </a:r>
          </a:p>
        </p:txBody>
      </p:sp>
      <p:sp>
        <p:nvSpPr>
          <p:cNvPr id="10" name="内容占位符 1"/>
          <p:cNvSpPr txBox="1">
            <a:spLocks/>
          </p:cNvSpPr>
          <p:nvPr/>
        </p:nvSpPr>
        <p:spPr>
          <a:xfrm>
            <a:off x="5605153" y="2315689"/>
            <a:ext cx="3538847" cy="420386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3.29</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Illustration of 1-D correlation and convolution of a filter with a discrete unit impulse. Note that correlation and convolution are functions of </a:t>
            </a:r>
            <a:r>
              <a:rPr lang="en-US" altLang="zh-CN" i="1" dirty="0" smtClean="0">
                <a:solidFill>
                  <a:srgbClr val="002060"/>
                </a:solidFill>
                <a:latin typeface="Arial" panose="020B0604020202020204" pitchFamily="34" charset="0"/>
                <a:cs typeface="Arial" panose="020B0604020202020204" pitchFamily="34" charset="0"/>
              </a:rPr>
              <a:t>displacement.</a:t>
            </a:r>
            <a:endParaRPr lang="en-US" altLang="zh-CN" dirty="0" smtClean="0">
              <a:solidFill>
                <a:srgbClr val="002060"/>
              </a:solidFill>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8171"/>
          <a:stretch/>
        </p:blipFill>
        <p:spPr bwMode="auto">
          <a:xfrm>
            <a:off x="355118" y="2116982"/>
            <a:ext cx="4933950" cy="4129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053989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3.4.2 Spatial Correlation and Convolution</a:t>
            </a:r>
            <a:endParaRPr lang="en-US" dirty="0">
              <a:solidFill>
                <a:srgbClr val="002060"/>
              </a:solidFill>
            </a:endParaRPr>
          </a:p>
        </p:txBody>
      </p:sp>
      <p:sp>
        <p:nvSpPr>
          <p:cNvPr id="10" name="内容占位符 1"/>
          <p:cNvSpPr txBox="1">
            <a:spLocks/>
          </p:cNvSpPr>
          <p:nvPr/>
        </p:nvSpPr>
        <p:spPr>
          <a:xfrm>
            <a:off x="617517" y="5723907"/>
            <a:ext cx="8526483" cy="79564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3.30 </a:t>
            </a:r>
            <a:r>
              <a:rPr lang="en-US" altLang="zh-CN" dirty="0" smtClean="0">
                <a:solidFill>
                  <a:srgbClr val="002060"/>
                </a:solidFill>
                <a:latin typeface="Arial" panose="020B0604020202020204" pitchFamily="34" charset="0"/>
                <a:cs typeface="Arial" panose="020B0604020202020204" pitchFamily="34" charset="0"/>
              </a:rPr>
              <a:t>Correlation (middle row) and convolution (last row) of a 2-D filter with a 2-D discrete, unit impulse. The 0s are shown in gray to simplify visual analysis.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43095" y="1631908"/>
            <a:ext cx="3914775" cy="417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7" name="文本框 6"/>
              <p:cNvSpPr txBox="1"/>
              <p:nvPr/>
            </p:nvSpPr>
            <p:spPr>
              <a:xfrm>
                <a:off x="355118" y="1719295"/>
                <a:ext cx="4015001" cy="3390544"/>
              </a:xfrm>
              <a:prstGeom prst="rect">
                <a:avLst/>
              </a:prstGeom>
              <a:noFill/>
            </p:spPr>
            <p:txBody>
              <a:bodyPr wrap="square" rtlCol="0">
                <a:spAutoFit/>
              </a:bodyPr>
              <a:lstStyle/>
              <a:p>
                <a:pPr lvl="0">
                  <a:lnSpc>
                    <a:spcPct val="100000"/>
                  </a:lnSpc>
                  <a:spcBef>
                    <a:spcPts val="0"/>
                  </a:spcBef>
                  <a:buClrTx/>
                  <a:buSzTx/>
                </a:pPr>
                <a:r>
                  <a:rPr lang="en-US" altLang="zh-CN" sz="3200" dirty="0" smtClean="0">
                    <a:solidFill>
                      <a:srgbClr val="000066"/>
                    </a:solidFill>
                  </a:rPr>
                  <a:t>2-D Correlation</a:t>
                </a:r>
              </a:p>
              <a:p>
                <a:pPr/>
                <a14:m>
                  <m:oMathPara xmlns:m="http://schemas.openxmlformats.org/officeDocument/2006/math">
                    <m:oMathParaPr>
                      <m:jc m:val="left"/>
                    </m:oMathParaPr>
                    <m:oMath xmlns:m="http://schemas.openxmlformats.org/officeDocument/2006/math">
                      <m:r>
                        <a:rPr lang="en-US" altLang="zh-CN" sz="2000" b="0" i="1" smtClean="0">
                          <a:solidFill>
                            <a:srgbClr val="000066"/>
                          </a:solidFill>
                          <a:latin typeface="Cambria Math" panose="02040503050406030204" pitchFamily="18" charset="0"/>
                        </a:rPr>
                        <m:t>𝑤</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e>
                      </m:d>
                      <m:r>
                        <m:rPr>
                          <m:nor/>
                        </m:rPr>
                        <a:rPr lang="zh-CN" altLang="en-US" sz="2000" dirty="0" smtClean="0">
                          <a:solidFill>
                            <a:srgbClr val="000066"/>
                          </a:solidFill>
                          <a:latin typeface="新宋体" panose="02010609030101010101" pitchFamily="49" charset="-122"/>
                          <a:ea typeface="新宋体" panose="02010609030101010101" pitchFamily="49" charset="-122"/>
                        </a:rPr>
                        <m:t>☆</m:t>
                      </m:r>
                      <m:r>
                        <a:rPr lang="en-US" altLang="zh-CN" sz="2000" b="0" i="1" smtClean="0">
                          <a:solidFill>
                            <a:srgbClr val="000066"/>
                          </a:solidFill>
                          <a:latin typeface="Cambria Math" panose="02040503050406030204" pitchFamily="18" charset="0"/>
                        </a:rPr>
                        <m:t>𝑓</m:t>
                      </m:r>
                      <m:d>
                        <m:dPr>
                          <m:ctrlPr>
                            <a:rPr lang="en-US" altLang="zh-CN" sz="2000" i="1">
                              <a:solidFill>
                                <a:srgbClr val="000066"/>
                              </a:solidFill>
                              <a:latin typeface="Cambria Math" panose="02040503050406030204" pitchFamily="18" charset="0"/>
                            </a:rPr>
                          </m:ctrlPr>
                        </m:dPr>
                        <m:e>
                          <m:r>
                            <a:rPr lang="en-US" altLang="zh-CN" sz="2000" i="1">
                              <a:solidFill>
                                <a:srgbClr val="000066"/>
                              </a:solidFill>
                              <a:latin typeface="Cambria Math" panose="02040503050406030204" pitchFamily="18" charset="0"/>
                            </a:rPr>
                            <m:t>𝑥</m:t>
                          </m:r>
                          <m:r>
                            <a:rPr lang="en-US" altLang="zh-CN" sz="2000" i="1">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𝑦</m:t>
                          </m:r>
                        </m:e>
                      </m:d>
                      <m:r>
                        <a:rPr lang="en-US" altLang="zh-CN" sz="2000" b="0" i="1" smtClean="0">
                          <a:solidFill>
                            <a:srgbClr val="000066"/>
                          </a:solidFill>
                          <a:latin typeface="Cambria Math" panose="02040503050406030204" pitchFamily="18" charset="0"/>
                        </a:rPr>
                        <m:t>=</m:t>
                      </m:r>
                      <m:nary>
                        <m:naryPr>
                          <m:chr m:val="∑"/>
                          <m:ctrlPr>
                            <a:rPr lang="en-US" altLang="zh-CN" sz="2000" b="0" i="1" smtClean="0">
                              <a:solidFill>
                                <a:srgbClr val="000066"/>
                              </a:solidFill>
                              <a:latin typeface="Cambria Math" panose="02040503050406030204" pitchFamily="18" charset="0"/>
                            </a:rPr>
                          </m:ctrlPr>
                        </m:naryPr>
                        <m:sub>
                          <m:r>
                            <a:rPr lang="en-US" altLang="zh-CN" sz="2000" b="0" i="1" smtClean="0">
                              <a:solidFill>
                                <a:srgbClr val="000066"/>
                              </a:solidFill>
                              <a:latin typeface="Cambria Math" panose="02040503050406030204" pitchFamily="18" charset="0"/>
                            </a:rPr>
                            <m:t>𝑠</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𝑎</m:t>
                          </m:r>
                        </m:sub>
                        <m:sup>
                          <m:r>
                            <a:rPr lang="en-US" altLang="zh-CN" sz="2000" b="0" i="1" smtClean="0">
                              <a:solidFill>
                                <a:srgbClr val="000066"/>
                              </a:solidFill>
                              <a:latin typeface="Cambria Math" panose="02040503050406030204" pitchFamily="18" charset="0"/>
                            </a:rPr>
                            <m:t>𝑎</m:t>
                          </m:r>
                        </m:sup>
                        <m:e>
                          <m:nary>
                            <m:naryPr>
                              <m:chr m:val="∑"/>
                              <m:ctrlPr>
                                <a:rPr lang="en-US" altLang="zh-CN" sz="2000" b="0" i="1" smtClean="0">
                                  <a:solidFill>
                                    <a:srgbClr val="000066"/>
                                  </a:solidFill>
                                  <a:latin typeface="Cambria Math" panose="02040503050406030204" pitchFamily="18" charset="0"/>
                                </a:rPr>
                              </m:ctrlPr>
                            </m:naryPr>
                            <m:sub>
                              <m:r>
                                <a:rPr lang="en-US" altLang="zh-CN" sz="2000" b="0" i="1" smtClean="0">
                                  <a:solidFill>
                                    <a:srgbClr val="000066"/>
                                  </a:solidFill>
                                  <a:latin typeface="Cambria Math" panose="02040503050406030204" pitchFamily="18" charset="0"/>
                                </a:rPr>
                                <m:t>𝑡</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𝑏</m:t>
                              </m:r>
                            </m:sub>
                            <m:sup>
                              <m:r>
                                <a:rPr lang="en-US" altLang="zh-CN" sz="2000" b="0" i="1" smtClean="0">
                                  <a:solidFill>
                                    <a:srgbClr val="000066"/>
                                  </a:solidFill>
                                  <a:latin typeface="Cambria Math" panose="02040503050406030204" pitchFamily="18" charset="0"/>
                                </a:rPr>
                                <m:t>𝑏</m:t>
                              </m:r>
                            </m:sup>
                            <m:e>
                              <m:r>
                                <a:rPr lang="en-US" altLang="zh-CN" sz="2000" b="0" i="1" smtClean="0">
                                  <a:solidFill>
                                    <a:srgbClr val="000066"/>
                                  </a:solidFill>
                                  <a:latin typeface="Cambria Math" panose="02040503050406030204" pitchFamily="18" charset="0"/>
                                </a:rPr>
                                <m:t>𝑤</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𝑠</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𝑡</m:t>
                                  </m:r>
                                </m:e>
                              </m:d>
                              <m:r>
                                <a:rPr lang="en-US" altLang="zh-CN" sz="2000" b="0" i="1" smtClean="0">
                                  <a:solidFill>
                                    <a:srgbClr val="000066"/>
                                  </a:solidFill>
                                  <a:latin typeface="Cambria Math" panose="02040503050406030204" pitchFamily="18" charset="0"/>
                                </a:rPr>
                                <m:t>𝑓</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𝑠</m:t>
                                  </m:r>
                                  <m:r>
                                    <a:rPr lang="en-US" altLang="zh-CN" sz="2000" b="0" i="1" smtClean="0">
                                      <a:solidFill>
                                        <a:srgbClr val="000066"/>
                                      </a:solidFill>
                                      <a:latin typeface="Cambria Math" panose="02040503050406030204" pitchFamily="18" charset="0"/>
                                    </a:rPr>
                                    <m:t>, </m:t>
                                  </m:r>
                                  <m:r>
                                    <a:rPr lang="en-US" altLang="zh-CN" sz="2000" b="0" i="1" smtClean="0">
                                      <a:solidFill>
                                        <a:srgbClr val="000066"/>
                                      </a:solidFill>
                                      <a:latin typeface="Cambria Math" panose="02040503050406030204" pitchFamily="18" charset="0"/>
                                    </a:rPr>
                                    <m:t>𝑦</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𝑡</m:t>
                                  </m:r>
                                </m:e>
                              </m:d>
                            </m:e>
                          </m:nary>
                        </m:e>
                      </m:nary>
                    </m:oMath>
                  </m:oMathPara>
                </a14:m>
                <a:endParaRPr lang="zh-CN" altLang="en-US" dirty="0">
                  <a:solidFill>
                    <a:srgbClr val="000066"/>
                  </a:solidFill>
                  <a:ea typeface="宋体" panose="02010600030101010101" pitchFamily="2" charset="-122"/>
                </a:endParaRPr>
              </a:p>
              <a:p>
                <a:pPr lvl="0">
                  <a:lnSpc>
                    <a:spcPct val="100000"/>
                  </a:lnSpc>
                  <a:spcBef>
                    <a:spcPts val="0"/>
                  </a:spcBef>
                  <a:buClrTx/>
                  <a:buSzTx/>
                </a:pPr>
                <a:r>
                  <a:rPr lang="en-US" altLang="zh-CN" sz="3200" dirty="0" smtClean="0">
                    <a:solidFill>
                      <a:srgbClr val="000066"/>
                    </a:solidFill>
                  </a:rPr>
                  <a:t>Convolution</a:t>
                </a:r>
              </a:p>
              <a:p>
                <a:pPr lvl="0">
                  <a:lnSpc>
                    <a:spcPct val="100000"/>
                  </a:lnSpc>
                  <a:spcBef>
                    <a:spcPts val="0"/>
                  </a:spcBef>
                  <a:buClrTx/>
                  <a:buSzTx/>
                </a:pPr>
                <a14:m>
                  <m:oMathPara xmlns:m="http://schemas.openxmlformats.org/officeDocument/2006/math">
                    <m:oMathParaPr>
                      <m:jc m:val="left"/>
                    </m:oMathParaPr>
                    <m:oMath xmlns:m="http://schemas.openxmlformats.org/officeDocument/2006/math">
                      <m:r>
                        <a:rPr lang="en-US" altLang="zh-CN" sz="2000" i="1">
                          <a:solidFill>
                            <a:srgbClr val="000066"/>
                          </a:solidFill>
                          <a:latin typeface="Cambria Math" panose="02040503050406030204" pitchFamily="18" charset="0"/>
                        </a:rPr>
                        <m:t>𝑤</m:t>
                      </m:r>
                      <m:d>
                        <m:dPr>
                          <m:ctrlPr>
                            <a:rPr lang="en-US" altLang="zh-CN" sz="2000" i="1">
                              <a:solidFill>
                                <a:srgbClr val="000066"/>
                              </a:solidFill>
                              <a:latin typeface="Cambria Math" panose="02040503050406030204" pitchFamily="18" charset="0"/>
                            </a:rPr>
                          </m:ctrlPr>
                        </m:dPr>
                        <m:e>
                          <m:r>
                            <a:rPr lang="en-US" altLang="zh-CN" sz="2000" i="1">
                              <a:solidFill>
                                <a:srgbClr val="000066"/>
                              </a:solidFill>
                              <a:latin typeface="Cambria Math" panose="02040503050406030204" pitchFamily="18" charset="0"/>
                            </a:rPr>
                            <m:t>𝑥</m:t>
                          </m:r>
                          <m:r>
                            <a:rPr lang="en-US" altLang="zh-CN" sz="2000" i="1">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𝑦</m:t>
                          </m:r>
                        </m:e>
                      </m:d>
                      <m:r>
                        <m:rPr>
                          <m:nor/>
                        </m:rPr>
                        <a:rPr lang="zh-CN" altLang="en-US" sz="2000" dirty="0">
                          <a:solidFill>
                            <a:srgbClr val="000066"/>
                          </a:solidFill>
                          <a:latin typeface="新宋体" panose="02010609030101010101" pitchFamily="49" charset="-122"/>
                          <a:ea typeface="新宋体" panose="02010609030101010101" pitchFamily="49" charset="-122"/>
                        </a:rPr>
                        <m:t>★</m:t>
                      </m:r>
                      <m:r>
                        <a:rPr lang="en-US" altLang="zh-CN" sz="2000" i="1">
                          <a:solidFill>
                            <a:srgbClr val="000066"/>
                          </a:solidFill>
                          <a:latin typeface="Cambria Math" panose="02040503050406030204" pitchFamily="18" charset="0"/>
                        </a:rPr>
                        <m:t>𝑓</m:t>
                      </m:r>
                      <m:d>
                        <m:dPr>
                          <m:ctrlPr>
                            <a:rPr lang="en-US" altLang="zh-CN" sz="2000" i="1">
                              <a:solidFill>
                                <a:srgbClr val="000066"/>
                              </a:solidFill>
                              <a:latin typeface="Cambria Math" panose="02040503050406030204" pitchFamily="18" charset="0"/>
                            </a:rPr>
                          </m:ctrlPr>
                        </m:dPr>
                        <m:e>
                          <m:r>
                            <a:rPr lang="en-US" altLang="zh-CN" sz="2000" i="1">
                              <a:solidFill>
                                <a:srgbClr val="000066"/>
                              </a:solidFill>
                              <a:latin typeface="Cambria Math" panose="02040503050406030204" pitchFamily="18" charset="0"/>
                            </a:rPr>
                            <m:t>𝑥</m:t>
                          </m:r>
                          <m:r>
                            <a:rPr lang="en-US" altLang="zh-CN" sz="2000" i="1">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𝑦</m:t>
                          </m:r>
                        </m:e>
                      </m:d>
                      <m:r>
                        <a:rPr lang="en-US" altLang="zh-CN" sz="2000" i="1">
                          <a:solidFill>
                            <a:srgbClr val="000066"/>
                          </a:solidFill>
                          <a:latin typeface="Cambria Math" panose="02040503050406030204" pitchFamily="18" charset="0"/>
                        </a:rPr>
                        <m:t>=</m:t>
                      </m:r>
                      <m:nary>
                        <m:naryPr>
                          <m:chr m:val="∑"/>
                          <m:ctrlPr>
                            <a:rPr lang="en-US" altLang="zh-CN" sz="2000" i="1">
                              <a:solidFill>
                                <a:srgbClr val="000066"/>
                              </a:solidFill>
                              <a:latin typeface="Cambria Math" panose="02040503050406030204" pitchFamily="18" charset="0"/>
                            </a:rPr>
                          </m:ctrlPr>
                        </m:naryPr>
                        <m:sub>
                          <m:r>
                            <a:rPr lang="en-US" altLang="zh-CN" sz="2000" i="1">
                              <a:solidFill>
                                <a:srgbClr val="000066"/>
                              </a:solidFill>
                              <a:latin typeface="Cambria Math" panose="02040503050406030204" pitchFamily="18" charset="0"/>
                            </a:rPr>
                            <m:t>𝑠</m:t>
                          </m:r>
                          <m:r>
                            <a:rPr lang="en-US" altLang="zh-CN" sz="2000" i="1">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𝑎</m:t>
                          </m:r>
                        </m:sub>
                        <m:sup>
                          <m:r>
                            <a:rPr lang="en-US" altLang="zh-CN" sz="2000" i="1">
                              <a:solidFill>
                                <a:srgbClr val="000066"/>
                              </a:solidFill>
                              <a:latin typeface="Cambria Math" panose="02040503050406030204" pitchFamily="18" charset="0"/>
                            </a:rPr>
                            <m:t>𝑎</m:t>
                          </m:r>
                        </m:sup>
                        <m:e>
                          <m:nary>
                            <m:naryPr>
                              <m:chr m:val="∑"/>
                              <m:ctrlPr>
                                <a:rPr lang="en-US" altLang="zh-CN" sz="2000" i="1">
                                  <a:solidFill>
                                    <a:srgbClr val="000066"/>
                                  </a:solidFill>
                                  <a:latin typeface="Cambria Math" panose="02040503050406030204" pitchFamily="18" charset="0"/>
                                </a:rPr>
                              </m:ctrlPr>
                            </m:naryPr>
                            <m:sub>
                              <m:r>
                                <a:rPr lang="en-US" altLang="zh-CN" sz="2000" i="1">
                                  <a:solidFill>
                                    <a:srgbClr val="000066"/>
                                  </a:solidFill>
                                  <a:latin typeface="Cambria Math" panose="02040503050406030204" pitchFamily="18" charset="0"/>
                                </a:rPr>
                                <m:t>𝑡</m:t>
                              </m:r>
                              <m:r>
                                <a:rPr lang="en-US" altLang="zh-CN" sz="2000" i="1">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𝑏</m:t>
                              </m:r>
                            </m:sub>
                            <m:sup>
                              <m:r>
                                <a:rPr lang="en-US" altLang="zh-CN" sz="2000" i="1">
                                  <a:solidFill>
                                    <a:srgbClr val="000066"/>
                                  </a:solidFill>
                                  <a:latin typeface="Cambria Math" panose="02040503050406030204" pitchFamily="18" charset="0"/>
                                </a:rPr>
                                <m:t>𝑎</m:t>
                              </m:r>
                            </m:sup>
                            <m:e>
                              <m:r>
                                <a:rPr lang="en-US" altLang="zh-CN" sz="2000" i="1">
                                  <a:solidFill>
                                    <a:srgbClr val="000066"/>
                                  </a:solidFill>
                                  <a:latin typeface="Cambria Math" panose="02040503050406030204" pitchFamily="18" charset="0"/>
                                </a:rPr>
                                <m:t>𝑤</m:t>
                              </m:r>
                              <m:d>
                                <m:dPr>
                                  <m:ctrlPr>
                                    <a:rPr lang="en-US" altLang="zh-CN" sz="2000" i="1">
                                      <a:solidFill>
                                        <a:srgbClr val="000066"/>
                                      </a:solidFill>
                                      <a:latin typeface="Cambria Math" panose="02040503050406030204" pitchFamily="18" charset="0"/>
                                    </a:rPr>
                                  </m:ctrlPr>
                                </m:dPr>
                                <m:e>
                                  <m:r>
                                    <a:rPr lang="en-US" altLang="zh-CN" sz="2000" i="1">
                                      <a:solidFill>
                                        <a:srgbClr val="000066"/>
                                      </a:solidFill>
                                      <a:latin typeface="Cambria Math" panose="02040503050406030204" pitchFamily="18" charset="0"/>
                                    </a:rPr>
                                    <m:t>𝑠</m:t>
                                  </m:r>
                                  <m:r>
                                    <a:rPr lang="en-US" altLang="zh-CN" sz="2000" i="1">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𝑡</m:t>
                                  </m:r>
                                </m:e>
                              </m:d>
                              <m:r>
                                <a:rPr lang="en-US" altLang="zh-CN" sz="2000" i="1">
                                  <a:solidFill>
                                    <a:srgbClr val="000066"/>
                                  </a:solidFill>
                                  <a:latin typeface="Cambria Math" panose="02040503050406030204" pitchFamily="18" charset="0"/>
                                </a:rPr>
                                <m:t>𝑓</m:t>
                              </m:r>
                              <m:d>
                                <m:dPr>
                                  <m:ctrlPr>
                                    <a:rPr lang="en-US" altLang="zh-CN" sz="2000" i="1">
                                      <a:solidFill>
                                        <a:srgbClr val="000066"/>
                                      </a:solidFill>
                                      <a:latin typeface="Cambria Math" panose="02040503050406030204" pitchFamily="18" charset="0"/>
                                    </a:rPr>
                                  </m:ctrlPr>
                                </m:dPr>
                                <m:e>
                                  <m:r>
                                    <a:rPr lang="en-US" altLang="zh-CN" sz="2000" i="1">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𝑠</m:t>
                                  </m:r>
                                  <m:r>
                                    <a:rPr lang="en-US" altLang="zh-CN" sz="2000" i="1">
                                      <a:solidFill>
                                        <a:srgbClr val="000066"/>
                                      </a:solidFill>
                                      <a:latin typeface="Cambria Math" panose="02040503050406030204" pitchFamily="18" charset="0"/>
                                    </a:rPr>
                                    <m:t>, </m:t>
                                  </m:r>
                                  <m:r>
                                    <a:rPr lang="en-US" altLang="zh-CN" sz="2000" i="1">
                                      <a:solidFill>
                                        <a:srgbClr val="000066"/>
                                      </a:solidFill>
                                      <a:latin typeface="Cambria Math" panose="02040503050406030204" pitchFamily="18" charset="0"/>
                                    </a:rPr>
                                    <m:t>𝑦</m:t>
                                  </m:r>
                                  <m:r>
                                    <a:rPr lang="en-US" altLang="zh-CN" sz="2000" b="0" i="1" smtClean="0">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𝑡</m:t>
                                  </m:r>
                                </m:e>
                              </m:d>
                            </m:e>
                          </m:nary>
                        </m:e>
                      </m:nary>
                    </m:oMath>
                  </m:oMathPara>
                </a14:m>
                <a:endParaRPr lang="en-US" altLang="zh-CN" sz="3200" b="0" dirty="0" smtClean="0">
                  <a:solidFill>
                    <a:srgbClr val="000066"/>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355118" y="1719295"/>
                <a:ext cx="4015001" cy="3390544"/>
              </a:xfrm>
              <a:prstGeom prst="rect">
                <a:avLst/>
              </a:prstGeom>
              <a:blipFill>
                <a:blip r:embed="rId3"/>
                <a:stretch>
                  <a:fillRect l="-3794" t="-23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7023887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627743"/>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3.4.3 Vector Representation of Linear Filtering</a:t>
            </a:r>
          </a:p>
        </p:txBody>
      </p:sp>
      <p:sp>
        <p:nvSpPr>
          <p:cNvPr id="10" name="内容占位符 1"/>
          <p:cNvSpPr txBox="1">
            <a:spLocks/>
          </p:cNvSpPr>
          <p:nvPr/>
        </p:nvSpPr>
        <p:spPr>
          <a:xfrm>
            <a:off x="4658725" y="5465280"/>
            <a:ext cx="4346369" cy="119677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3.31</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Another representation of a general 3X3 spatial filter mask.</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61982"/>
          <a:stretch/>
        </p:blipFill>
        <p:spPr bwMode="auto">
          <a:xfrm>
            <a:off x="4680106" y="1643460"/>
            <a:ext cx="3990566" cy="38218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3" name="矩形 2"/>
              <p:cNvSpPr/>
              <p:nvPr/>
            </p:nvSpPr>
            <p:spPr>
              <a:xfrm>
                <a:off x="355118" y="1865954"/>
                <a:ext cx="4478139" cy="2308324"/>
              </a:xfrm>
              <a:prstGeom prst="rect">
                <a:avLst/>
              </a:prstGeom>
            </p:spPr>
            <p:txBody>
              <a:bodyPr wrap="square">
                <a:spAutoFit/>
              </a:bodyPr>
              <a:lstStyle/>
              <a:p>
                <a:pPr lvl="0"/>
                <a:endParaRPr lang="en-US" altLang="zh-CN" sz="3200" dirty="0" smtClean="0">
                  <a:solidFill>
                    <a:srgbClr val="000066"/>
                  </a:solidFill>
                </a:endParaRPr>
              </a:p>
              <a:p>
                <a:pPr lvl="0"/>
                <a:endParaRPr lang="en-US" altLang="zh-CN" sz="3200" dirty="0">
                  <a:solidFill>
                    <a:srgbClr val="000066"/>
                  </a:solidFill>
                </a:endParaRPr>
              </a:p>
              <a:p>
                <a:pPr lvl="0"/>
                <a:endParaRPr lang="en-US" altLang="zh-CN" sz="3200" dirty="0" smtClean="0">
                  <a:solidFill>
                    <a:srgbClr val="000066"/>
                  </a:solidFill>
                </a:endParaRPr>
              </a:p>
              <a:p>
                <a:pPr lvl="0"/>
                <a14:m>
                  <m:oMathPara xmlns:m="http://schemas.openxmlformats.org/officeDocument/2006/math">
                    <m:oMathParaPr>
                      <m:jc m:val="centerGroup"/>
                    </m:oMathParaPr>
                    <m:oMath xmlns:m="http://schemas.openxmlformats.org/officeDocument/2006/math">
                      <m:r>
                        <a:rPr lang="en-US" altLang="zh-CN" sz="2400" b="0" i="1" smtClean="0">
                          <a:solidFill>
                            <a:srgbClr val="000066"/>
                          </a:solidFill>
                          <a:latin typeface="Cambria Math" panose="02040503050406030204" pitchFamily="18" charset="0"/>
                        </a:rPr>
                        <m:t>𝑅</m:t>
                      </m:r>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𝑤</m:t>
                          </m:r>
                        </m:e>
                        <m:sub>
                          <m:r>
                            <a:rPr lang="en-US" altLang="zh-CN" sz="2400" b="0" i="1" smtClean="0">
                              <a:solidFill>
                                <a:srgbClr val="000066"/>
                              </a:solidFill>
                              <a:latin typeface="Cambria Math" panose="02040503050406030204" pitchFamily="18" charset="0"/>
                            </a:rPr>
                            <m:t>1</m:t>
                          </m:r>
                        </m:sub>
                      </m:sSub>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1</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𝑤</m:t>
                          </m:r>
                        </m:e>
                        <m:sub>
                          <m:r>
                            <a:rPr lang="en-US" altLang="zh-CN" sz="2400" b="0" i="1" smtClean="0">
                              <a:solidFill>
                                <a:srgbClr val="000066"/>
                              </a:solidFill>
                              <a:latin typeface="Cambria Math" panose="02040503050406030204" pitchFamily="18" charset="0"/>
                            </a:rPr>
                            <m:t>2</m:t>
                          </m:r>
                        </m:sub>
                      </m:sSub>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2</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𝑤</m:t>
                          </m:r>
                        </m:e>
                        <m:sub>
                          <m:r>
                            <a:rPr lang="en-US" altLang="zh-CN" sz="2400" b="0" i="1" smtClean="0">
                              <a:solidFill>
                                <a:srgbClr val="000066"/>
                              </a:solidFill>
                              <a:latin typeface="Cambria Math" panose="02040503050406030204" pitchFamily="18" charset="0"/>
                            </a:rPr>
                            <m:t>𝑚𝑛</m:t>
                          </m:r>
                        </m:sub>
                      </m:sSub>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𝑚𝑛</m:t>
                          </m:r>
                        </m:sub>
                      </m:sSub>
                    </m:oMath>
                  </m:oMathPara>
                </a14:m>
                <a:endParaRPr lang="en-US" altLang="zh-CN" sz="2400" b="0" i="1" dirty="0" smtClean="0">
                  <a:solidFill>
                    <a:srgbClr val="000066"/>
                  </a:solidFill>
                  <a:latin typeface="Cambria Math" panose="02040503050406030204" pitchFamily="18" charset="0"/>
                </a:endParaRPr>
              </a:p>
              <a:p>
                <a:pPr lvl="0"/>
                <a:r>
                  <a:rPr lang="en-US" altLang="zh-CN" sz="2400" b="0" dirty="0" smtClean="0">
                    <a:solidFill>
                      <a:srgbClr val="000066"/>
                    </a:solidFill>
                  </a:rPr>
                  <a:t/>
                </a:r>
                <a14:m>
                  <m:oMath xmlns:m="http://schemas.openxmlformats.org/officeDocument/2006/math">
                    <m:r>
                      <a:rPr lang="en-US" altLang="zh-CN" sz="2400" b="0" i="1" smtClean="0">
                        <a:solidFill>
                          <a:srgbClr val="000066"/>
                        </a:solidFill>
                        <a:latin typeface="Cambria Math" panose="02040503050406030204" pitchFamily="18" charset="0"/>
                      </a:rPr>
                      <m:t>=</m:t>
                    </m:r>
                    <m:sSup>
                      <m:sSupPr>
                        <m:ctrlPr>
                          <a:rPr lang="en-US" altLang="zh-CN" sz="2400" b="0" i="1" smtClean="0">
                            <a:solidFill>
                              <a:srgbClr val="000066"/>
                            </a:solidFill>
                            <a:latin typeface="Cambria Math" panose="02040503050406030204" pitchFamily="18" charset="0"/>
                          </a:rPr>
                        </m:ctrlPr>
                      </m:sSupPr>
                      <m:e>
                        <m:r>
                          <a:rPr lang="en-US" altLang="zh-CN" sz="2400" b="1" i="1" smtClean="0">
                            <a:solidFill>
                              <a:srgbClr val="000066"/>
                            </a:solidFill>
                            <a:latin typeface="Cambria Math" panose="02040503050406030204" pitchFamily="18" charset="0"/>
                          </a:rPr>
                          <m:t>𝒘</m:t>
                        </m:r>
                      </m:e>
                      <m:sup>
                        <m:r>
                          <a:rPr lang="en-US" altLang="zh-CN" sz="2400" b="0" i="1" smtClean="0">
                            <a:solidFill>
                              <a:srgbClr val="000066"/>
                            </a:solidFill>
                            <a:latin typeface="Cambria Math" panose="02040503050406030204" pitchFamily="18" charset="0"/>
                          </a:rPr>
                          <m:t>𝑇</m:t>
                        </m:r>
                      </m:sup>
                    </m:sSup>
                    <m:r>
                      <a:rPr lang="en-US" altLang="zh-CN" sz="2400" b="1" i="1" smtClean="0">
                        <a:solidFill>
                          <a:srgbClr val="000066"/>
                        </a:solidFill>
                        <a:latin typeface="Cambria Math" panose="02040503050406030204" pitchFamily="18" charset="0"/>
                      </a:rPr>
                      <m:t>𝒛</m:t>
                    </m:r>
                  </m:oMath>
                </a14:m>
                <a:endParaRPr lang="en-US" altLang="zh-CN" sz="2400" b="1" dirty="0">
                  <a:solidFill>
                    <a:srgbClr val="000066"/>
                  </a:solidFill>
                </a:endParaRPr>
              </a:p>
            </p:txBody>
          </p:sp>
        </mc:Choice>
        <mc:Fallback>
          <p:sp>
            <p:nvSpPr>
              <p:cNvPr id="3" name="矩形 2"/>
              <p:cNvSpPr>
                <a:spLocks noRot="1" noChangeAspect="1" noMove="1" noResize="1" noEditPoints="1" noAdjustHandles="1" noChangeArrowheads="1" noChangeShapeType="1" noTextEdit="1"/>
              </p:cNvSpPr>
              <p:nvPr/>
            </p:nvSpPr>
            <p:spPr>
              <a:xfrm>
                <a:off x="355118" y="1865954"/>
                <a:ext cx="4478139" cy="230832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40283137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3.5.1 Smoothing Linear Filters</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3.5.2 Order-Statistic (Nonlinear) Filters</a:t>
            </a:r>
            <a:endParaRPr lang="en-US" altLang="zh-CN" sz="2400" dirty="0">
              <a:solidFill>
                <a:srgbClr val="002060"/>
              </a:solidFill>
              <a:latin typeface="Arial" panose="020B0604020202020204" pitchFamily="34" charset="0"/>
              <a:cs typeface="Arial" panose="020B0604020202020204" pitchFamily="34" charset="0"/>
            </a:endParaRPr>
          </a:p>
        </p:txBody>
      </p:sp>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3.5 Smoothing Spatial Filters</a:t>
            </a:r>
            <a:endParaRPr lang="en-US" dirty="0">
              <a:solidFill>
                <a:srgbClr val="002060"/>
              </a:solidFill>
            </a:endParaRPr>
          </a:p>
        </p:txBody>
      </p:sp>
    </p:spTree>
    <p:extLst>
      <p:ext uri="{BB962C8B-B14F-4D97-AF65-F5344CB8AC3E}">
        <p14:creationId xmlns:p14="http://schemas.microsoft.com/office/powerpoint/2010/main" xmlns="" val="17630142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3.5.1 Smoothing Linear Filters</a:t>
            </a:r>
          </a:p>
        </p:txBody>
      </p:sp>
      <p:sp>
        <p:nvSpPr>
          <p:cNvPr id="10" name="内容占位符 1"/>
          <p:cNvSpPr txBox="1">
            <a:spLocks/>
          </p:cNvSpPr>
          <p:nvPr/>
        </p:nvSpPr>
        <p:spPr>
          <a:xfrm>
            <a:off x="6210795" y="1707860"/>
            <a:ext cx="2636322" cy="226316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a</a:t>
            </a:r>
            <a:r>
              <a:rPr lang="en-US" altLang="zh-CN" dirty="0" smtClean="0">
                <a:solidFill>
                  <a:srgbClr val="002060"/>
                </a:solidFill>
                <a:latin typeface="Arial" panose="020B0604020202020204" pitchFamily="34" charset="0"/>
                <a:cs typeface="Arial" panose="020B0604020202020204" pitchFamily="34" charset="0"/>
              </a:rPr>
              <a:t> b</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3.34</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Two 3X3 smoothing (averaging) filter masks. The constant multiplier in front of each mask is equal to 1 divided by the sum of the values of its coefficients, as is required to compute an average.</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5118" y="1672235"/>
            <a:ext cx="5483634" cy="2389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5" name="矩形 4"/>
              <p:cNvSpPr/>
              <p:nvPr/>
            </p:nvSpPr>
            <p:spPr>
              <a:xfrm>
                <a:off x="355118" y="4035422"/>
                <a:ext cx="8114445" cy="2730106"/>
              </a:xfrm>
              <a:prstGeom prst="rect">
                <a:avLst/>
              </a:prstGeom>
            </p:spPr>
            <p:txBody>
              <a:bodyPr wrap="square">
                <a:spAutoFit/>
              </a:bodyPr>
              <a:lstStyle/>
              <a:p>
                <a:pPr lvl="0"/>
                <a:r>
                  <a:rPr lang="en-US" altLang="zh-CN" sz="3200" dirty="0" smtClean="0">
                    <a:solidFill>
                      <a:srgbClr val="000066"/>
                    </a:solidFill>
                  </a:rPr>
                  <a:t>Smoothing Linear Filters</a:t>
                </a:r>
              </a:p>
              <a:p>
                <a:pPr lvl="0"/>
                <a14:m>
                  <m:oMathPara xmlns:m="http://schemas.openxmlformats.org/officeDocument/2006/math">
                    <m:oMathParaPr>
                      <m:jc m:val="centerGroup"/>
                    </m:oMathParaPr>
                    <m:oMath xmlns:m="http://schemas.openxmlformats.org/officeDocument/2006/math">
                      <m:r>
                        <a:rPr lang="en-US" altLang="zh-CN" sz="2400" b="0" i="1" smtClean="0">
                          <a:solidFill>
                            <a:srgbClr val="000066"/>
                          </a:solidFill>
                          <a:latin typeface="Cambria Math" panose="02040503050406030204" pitchFamily="18" charset="0"/>
                        </a:rPr>
                        <m:t>𝑅</m:t>
                      </m:r>
                      <m:r>
                        <a:rPr lang="en-US" altLang="zh-CN" sz="2400" b="0" i="1" smtClean="0">
                          <a:solidFill>
                            <a:srgbClr val="000066"/>
                          </a:solidFill>
                          <a:latin typeface="Cambria Math" panose="02040503050406030204" pitchFamily="18" charset="0"/>
                        </a:rPr>
                        <m:t>=</m:t>
                      </m:r>
                      <m:f>
                        <m:fPr>
                          <m:ctrlPr>
                            <a:rPr lang="en-US" altLang="zh-CN" sz="2400" b="0" i="1" smtClean="0">
                              <a:solidFill>
                                <a:srgbClr val="000066"/>
                              </a:solidFill>
                              <a:latin typeface="Cambria Math" panose="02040503050406030204" pitchFamily="18" charset="0"/>
                            </a:rPr>
                          </m:ctrlPr>
                        </m:fPr>
                        <m:num>
                          <m:r>
                            <a:rPr lang="en-US" altLang="zh-CN" sz="2400" b="0" i="1" smtClean="0">
                              <a:solidFill>
                                <a:srgbClr val="000066"/>
                              </a:solidFill>
                              <a:latin typeface="Cambria Math" panose="02040503050406030204" pitchFamily="18" charset="0"/>
                            </a:rPr>
                            <m:t>1</m:t>
                          </m:r>
                        </m:num>
                        <m:den>
                          <m:r>
                            <a:rPr lang="en-US" altLang="zh-CN" sz="2400" b="0" i="1" smtClean="0">
                              <a:solidFill>
                                <a:srgbClr val="000066"/>
                              </a:solidFill>
                              <a:latin typeface="Cambria Math" panose="02040503050406030204" pitchFamily="18" charset="0"/>
                            </a:rPr>
                            <m:t>9</m:t>
                          </m:r>
                        </m:den>
                      </m:f>
                      <m:nary>
                        <m:naryPr>
                          <m:chr m:val="∑"/>
                          <m:limLoc m:val="subSup"/>
                          <m:ctrlPr>
                            <a:rPr lang="en-US" altLang="zh-CN" sz="2400" b="0" i="1" smtClean="0">
                              <a:solidFill>
                                <a:srgbClr val="000066"/>
                              </a:solidFill>
                              <a:latin typeface="Cambria Math" panose="02040503050406030204" pitchFamily="18" charset="0"/>
                            </a:rPr>
                          </m:ctrlPr>
                        </m:naryPr>
                        <m:sub>
                          <m:r>
                            <a:rPr lang="en-US" altLang="zh-CN" sz="2400" b="0" i="1" smtClean="0">
                              <a:solidFill>
                                <a:srgbClr val="000066"/>
                              </a:solidFill>
                              <a:latin typeface="Cambria Math" panose="02040503050406030204" pitchFamily="18" charset="0"/>
                            </a:rPr>
                            <m:t>𝑖</m:t>
                          </m:r>
                          <m:r>
                            <a:rPr lang="en-US" altLang="zh-CN" sz="2400" b="0" i="1" smtClean="0">
                              <a:solidFill>
                                <a:srgbClr val="000066"/>
                              </a:solidFill>
                              <a:latin typeface="Cambria Math" panose="02040503050406030204" pitchFamily="18" charset="0"/>
                            </a:rPr>
                            <m:t>=1</m:t>
                          </m:r>
                        </m:sub>
                        <m:sup>
                          <m:r>
                            <a:rPr lang="en-US" altLang="zh-CN" sz="2400" b="0" i="1" smtClean="0">
                              <a:solidFill>
                                <a:srgbClr val="000066"/>
                              </a:solidFill>
                              <a:latin typeface="Cambria Math" panose="02040503050406030204" pitchFamily="18" charset="0"/>
                            </a:rPr>
                            <m:t>9</m:t>
                          </m:r>
                        </m:sup>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𝑖</m:t>
                              </m:r>
                            </m:sub>
                          </m:sSub>
                        </m:e>
                      </m:nary>
                    </m:oMath>
                  </m:oMathPara>
                </a14:m>
                <a:endParaRPr lang="en-US" altLang="zh-CN" sz="2400" b="1" dirty="0" smtClean="0">
                  <a:solidFill>
                    <a:srgbClr val="000066"/>
                  </a:solidFill>
                </a:endParaRPr>
              </a:p>
              <a:p>
                <a:pPr lvl="0"/>
                <a:r>
                  <a:rPr lang="en-US" altLang="zh-CN" sz="3200" dirty="0" smtClean="0">
                    <a:solidFill>
                      <a:srgbClr val="000066"/>
                    </a:solidFill>
                  </a:rPr>
                  <a:t>Weighted Averaging Filters</a:t>
                </a:r>
              </a:p>
              <a:p>
                <a:pPr lvl="0"/>
                <a14:m>
                  <m:oMathPara xmlns:m="http://schemas.openxmlformats.org/officeDocument/2006/math">
                    <m:oMathParaPr>
                      <m:jc m:val="centerGroup"/>
                    </m:oMathParaPr>
                    <m:oMath xmlns:m="http://schemas.openxmlformats.org/officeDocument/2006/math">
                      <m:r>
                        <a:rPr lang="en-US" altLang="zh-CN" sz="2400" b="0" i="1" smtClean="0">
                          <a:solidFill>
                            <a:srgbClr val="000066"/>
                          </a:solidFill>
                          <a:latin typeface="Cambria Math" panose="02040503050406030204" pitchFamily="18" charset="0"/>
                        </a:rPr>
                        <m:t>𝑔</m:t>
                      </m:r>
                      <m:d>
                        <m:dPr>
                          <m:ctrlPr>
                            <a:rPr lang="en-US" altLang="zh-CN" sz="2400" b="0" i="1" smtClean="0">
                              <a:solidFill>
                                <a:srgbClr val="000066"/>
                              </a:solidFill>
                              <a:latin typeface="Cambria Math" panose="02040503050406030204" pitchFamily="18" charset="0"/>
                            </a:rPr>
                          </m:ctrlPr>
                        </m:dPr>
                        <m:e>
                          <m:r>
                            <a:rPr lang="en-US" altLang="zh-CN" sz="2400" b="0" i="1" smtClean="0">
                              <a:solidFill>
                                <a:srgbClr val="000066"/>
                              </a:solidFill>
                              <a:latin typeface="Cambria Math" panose="02040503050406030204" pitchFamily="18" charset="0"/>
                            </a:rPr>
                            <m:t>𝑥</m:t>
                          </m:r>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𝑦</m:t>
                          </m:r>
                        </m:e>
                      </m:d>
                      <m:r>
                        <a:rPr lang="en-US" altLang="zh-CN" sz="2400" b="0" i="1" smtClean="0">
                          <a:solidFill>
                            <a:srgbClr val="000066"/>
                          </a:solidFill>
                          <a:latin typeface="Cambria Math" panose="02040503050406030204" pitchFamily="18" charset="0"/>
                        </a:rPr>
                        <m:t>=</m:t>
                      </m:r>
                      <m:f>
                        <m:fPr>
                          <m:ctrlPr>
                            <a:rPr lang="en-US" altLang="zh-CN" sz="2400" b="0" i="1" smtClean="0">
                              <a:solidFill>
                                <a:srgbClr val="000066"/>
                              </a:solidFill>
                              <a:latin typeface="Cambria Math" panose="02040503050406030204" pitchFamily="18" charset="0"/>
                            </a:rPr>
                          </m:ctrlPr>
                        </m:fPr>
                        <m:num>
                          <m:nary>
                            <m:naryPr>
                              <m:chr m:val="∑"/>
                              <m:ctrlPr>
                                <a:rPr lang="en-US" altLang="zh-CN" sz="2400" i="1">
                                  <a:solidFill>
                                    <a:srgbClr val="000066"/>
                                  </a:solidFill>
                                  <a:latin typeface="Cambria Math" panose="02040503050406030204" pitchFamily="18" charset="0"/>
                                </a:rPr>
                              </m:ctrlPr>
                            </m:naryPr>
                            <m:sub>
                              <m:r>
                                <a:rPr lang="en-US" altLang="zh-CN" sz="2400" i="1">
                                  <a:solidFill>
                                    <a:srgbClr val="000066"/>
                                  </a:solidFill>
                                  <a:latin typeface="Cambria Math" panose="02040503050406030204" pitchFamily="18" charset="0"/>
                                </a:rPr>
                                <m:t>𝑠</m:t>
                              </m:r>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𝑎</m:t>
                              </m:r>
                            </m:sub>
                            <m:sup>
                              <m:r>
                                <a:rPr lang="en-US" altLang="zh-CN" sz="2400" i="1">
                                  <a:solidFill>
                                    <a:srgbClr val="000066"/>
                                  </a:solidFill>
                                  <a:latin typeface="Cambria Math" panose="02040503050406030204" pitchFamily="18" charset="0"/>
                                </a:rPr>
                                <m:t>𝑎</m:t>
                              </m:r>
                            </m:sup>
                            <m:e>
                              <m:nary>
                                <m:naryPr>
                                  <m:chr m:val="∑"/>
                                  <m:ctrlPr>
                                    <a:rPr lang="en-US" altLang="zh-CN" sz="2400" i="1">
                                      <a:solidFill>
                                        <a:srgbClr val="000066"/>
                                      </a:solidFill>
                                      <a:latin typeface="Cambria Math" panose="02040503050406030204" pitchFamily="18" charset="0"/>
                                    </a:rPr>
                                  </m:ctrlPr>
                                </m:naryPr>
                                <m:sub>
                                  <m:r>
                                    <a:rPr lang="en-US" altLang="zh-CN" sz="2400" i="1">
                                      <a:solidFill>
                                        <a:srgbClr val="000066"/>
                                      </a:solidFill>
                                      <a:latin typeface="Cambria Math" panose="02040503050406030204" pitchFamily="18" charset="0"/>
                                    </a:rPr>
                                    <m:t>𝑡</m:t>
                                  </m:r>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𝑏</m:t>
                                  </m:r>
                                </m:sub>
                                <m:sup>
                                  <m:r>
                                    <a:rPr lang="en-US" altLang="zh-CN" sz="2400" i="1">
                                      <a:solidFill>
                                        <a:srgbClr val="000066"/>
                                      </a:solidFill>
                                      <a:latin typeface="Cambria Math" panose="02040503050406030204" pitchFamily="18" charset="0"/>
                                    </a:rPr>
                                    <m:t>𝑏</m:t>
                                  </m:r>
                                </m:sup>
                                <m:e>
                                  <m:r>
                                    <a:rPr lang="en-US" altLang="zh-CN" sz="2400" i="1">
                                      <a:solidFill>
                                        <a:srgbClr val="000066"/>
                                      </a:solidFill>
                                      <a:latin typeface="Cambria Math" panose="02040503050406030204" pitchFamily="18" charset="0"/>
                                    </a:rPr>
                                    <m:t>𝑤</m:t>
                                  </m:r>
                                  <m:d>
                                    <m:dPr>
                                      <m:ctrlPr>
                                        <a:rPr lang="en-US" altLang="zh-CN" sz="2400" i="1">
                                          <a:solidFill>
                                            <a:srgbClr val="000066"/>
                                          </a:solidFill>
                                          <a:latin typeface="Cambria Math" panose="02040503050406030204" pitchFamily="18" charset="0"/>
                                        </a:rPr>
                                      </m:ctrlPr>
                                    </m:dPr>
                                    <m:e>
                                      <m:r>
                                        <a:rPr lang="en-US" altLang="zh-CN" sz="2400" i="1">
                                          <a:solidFill>
                                            <a:srgbClr val="000066"/>
                                          </a:solidFill>
                                          <a:latin typeface="Cambria Math" panose="02040503050406030204" pitchFamily="18" charset="0"/>
                                        </a:rPr>
                                        <m:t>𝑠</m:t>
                                      </m:r>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𝑡</m:t>
                                      </m:r>
                                    </m:e>
                                  </m:d>
                                  <m:r>
                                    <a:rPr lang="en-US" altLang="zh-CN" sz="2400" i="1">
                                      <a:solidFill>
                                        <a:srgbClr val="000066"/>
                                      </a:solidFill>
                                      <a:latin typeface="Cambria Math" panose="02040503050406030204" pitchFamily="18" charset="0"/>
                                    </a:rPr>
                                    <m:t>𝑓</m:t>
                                  </m:r>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𝑥</m:t>
                                  </m:r>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𝑠</m:t>
                                  </m:r>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𝑦</m:t>
                                  </m:r>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𝑡</m:t>
                                  </m:r>
                                  <m:r>
                                    <a:rPr lang="en-US" altLang="zh-CN" sz="2400" i="1">
                                      <a:solidFill>
                                        <a:srgbClr val="000066"/>
                                      </a:solidFill>
                                      <a:latin typeface="Cambria Math" panose="02040503050406030204" pitchFamily="18" charset="0"/>
                                    </a:rPr>
                                    <m:t>)</m:t>
                                  </m:r>
                                </m:e>
                              </m:nary>
                            </m:e>
                          </m:nary>
                        </m:num>
                        <m:den>
                          <m:nary>
                            <m:naryPr>
                              <m:chr m:val="∑"/>
                              <m:ctrlPr>
                                <a:rPr lang="en-US" altLang="zh-CN" sz="2400" i="1">
                                  <a:solidFill>
                                    <a:srgbClr val="000066"/>
                                  </a:solidFill>
                                  <a:latin typeface="Cambria Math" panose="02040503050406030204" pitchFamily="18" charset="0"/>
                                </a:rPr>
                              </m:ctrlPr>
                            </m:naryPr>
                            <m:sub>
                              <m:r>
                                <a:rPr lang="en-US" altLang="zh-CN" sz="2400" i="1">
                                  <a:solidFill>
                                    <a:srgbClr val="000066"/>
                                  </a:solidFill>
                                  <a:latin typeface="Cambria Math" panose="02040503050406030204" pitchFamily="18" charset="0"/>
                                </a:rPr>
                                <m:t>𝑠</m:t>
                              </m:r>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𝑎</m:t>
                              </m:r>
                            </m:sub>
                            <m:sup>
                              <m:r>
                                <a:rPr lang="en-US" altLang="zh-CN" sz="2400" i="1">
                                  <a:solidFill>
                                    <a:srgbClr val="000066"/>
                                  </a:solidFill>
                                  <a:latin typeface="Cambria Math" panose="02040503050406030204" pitchFamily="18" charset="0"/>
                                </a:rPr>
                                <m:t>𝑎</m:t>
                              </m:r>
                            </m:sup>
                            <m:e>
                              <m:nary>
                                <m:naryPr>
                                  <m:chr m:val="∑"/>
                                  <m:ctrlPr>
                                    <a:rPr lang="en-US" altLang="zh-CN" sz="2400" i="1">
                                      <a:solidFill>
                                        <a:srgbClr val="000066"/>
                                      </a:solidFill>
                                      <a:latin typeface="Cambria Math" panose="02040503050406030204" pitchFamily="18" charset="0"/>
                                    </a:rPr>
                                  </m:ctrlPr>
                                </m:naryPr>
                                <m:sub>
                                  <m:r>
                                    <a:rPr lang="en-US" altLang="zh-CN" sz="2400" i="1">
                                      <a:solidFill>
                                        <a:srgbClr val="000066"/>
                                      </a:solidFill>
                                      <a:latin typeface="Cambria Math" panose="02040503050406030204" pitchFamily="18" charset="0"/>
                                    </a:rPr>
                                    <m:t>𝑡</m:t>
                                  </m:r>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𝑏</m:t>
                                  </m:r>
                                </m:sub>
                                <m:sup>
                                  <m:r>
                                    <a:rPr lang="en-US" altLang="zh-CN" sz="2400" i="1">
                                      <a:solidFill>
                                        <a:srgbClr val="000066"/>
                                      </a:solidFill>
                                      <a:latin typeface="Cambria Math" panose="02040503050406030204" pitchFamily="18" charset="0"/>
                                    </a:rPr>
                                    <m:t>𝑏</m:t>
                                  </m:r>
                                </m:sup>
                                <m:e>
                                  <m:r>
                                    <a:rPr lang="en-US" altLang="zh-CN" sz="2400" i="1">
                                      <a:solidFill>
                                        <a:srgbClr val="000066"/>
                                      </a:solidFill>
                                      <a:latin typeface="Cambria Math" panose="02040503050406030204" pitchFamily="18" charset="0"/>
                                    </a:rPr>
                                    <m:t>𝑤</m:t>
                                  </m:r>
                                  <m:d>
                                    <m:dPr>
                                      <m:ctrlPr>
                                        <a:rPr lang="en-US" altLang="zh-CN" sz="2400" i="1">
                                          <a:solidFill>
                                            <a:srgbClr val="000066"/>
                                          </a:solidFill>
                                          <a:latin typeface="Cambria Math" panose="02040503050406030204" pitchFamily="18" charset="0"/>
                                        </a:rPr>
                                      </m:ctrlPr>
                                    </m:dPr>
                                    <m:e>
                                      <m:r>
                                        <a:rPr lang="en-US" altLang="zh-CN" sz="2400" i="1">
                                          <a:solidFill>
                                            <a:srgbClr val="000066"/>
                                          </a:solidFill>
                                          <a:latin typeface="Cambria Math" panose="02040503050406030204" pitchFamily="18" charset="0"/>
                                        </a:rPr>
                                        <m:t>𝑠</m:t>
                                      </m:r>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𝑡</m:t>
                                      </m:r>
                                    </m:e>
                                  </m:d>
                                </m:e>
                              </m:nary>
                            </m:e>
                          </m:nary>
                        </m:den>
                      </m:f>
                    </m:oMath>
                  </m:oMathPara>
                </a14:m>
                <a:endParaRPr lang="en-US" altLang="zh-CN" sz="3200" dirty="0">
                  <a:solidFill>
                    <a:srgbClr val="000066"/>
                  </a:solidFill>
                </a:endParaRPr>
              </a:p>
            </p:txBody>
          </p:sp>
        </mc:Choice>
        <mc:Fallback>
          <p:sp>
            <p:nvSpPr>
              <p:cNvPr id="5" name="矩形 4"/>
              <p:cNvSpPr>
                <a:spLocks noRot="1" noChangeAspect="1" noMove="1" noResize="1" noEditPoints="1" noAdjustHandles="1" noChangeArrowheads="1" noChangeShapeType="1" noTextEdit="1"/>
              </p:cNvSpPr>
              <p:nvPr/>
            </p:nvSpPr>
            <p:spPr>
              <a:xfrm>
                <a:off x="355118" y="4035422"/>
                <a:ext cx="8114445" cy="2730106"/>
              </a:xfrm>
              <a:prstGeom prst="rect">
                <a:avLst/>
              </a:prstGeom>
              <a:blipFill>
                <a:blip r:embed="rId4"/>
                <a:stretch>
                  <a:fillRect l="-1878" t="-29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5248275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3.5.1 Smoothing Linear Filters</a:t>
            </a:r>
            <a:endParaRPr lang="en-US" dirty="0">
              <a:solidFill>
                <a:srgbClr val="002060"/>
              </a:solidFill>
            </a:endParaRPr>
          </a:p>
        </p:txBody>
      </p:sp>
      <p:sp>
        <p:nvSpPr>
          <p:cNvPr id="10" name="内容占位符 1"/>
          <p:cNvSpPr txBox="1">
            <a:spLocks/>
          </p:cNvSpPr>
          <p:nvPr/>
        </p:nvSpPr>
        <p:spPr>
          <a:xfrm>
            <a:off x="4108894" y="1662545"/>
            <a:ext cx="5035106" cy="485700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sz="1800" b="1" dirty="0" smtClean="0">
                <a:solidFill>
                  <a:srgbClr val="002060"/>
                </a:solidFill>
                <a:latin typeface="Arial" panose="020B0604020202020204" pitchFamily="34" charset="0"/>
                <a:cs typeface="Arial" panose="020B0604020202020204" pitchFamily="34" charset="0"/>
              </a:rPr>
              <a:t>Figure 3.33</a:t>
            </a:r>
          </a:p>
          <a:p>
            <a:pPr marL="0" indent="0">
              <a:lnSpc>
                <a:spcPct val="100000"/>
              </a:lnSpc>
              <a:spcBef>
                <a:spcPts val="0"/>
              </a:spcBef>
              <a:buClrTx/>
              <a:buSzTx/>
              <a:buNone/>
            </a:pPr>
            <a:r>
              <a:rPr lang="en-US" altLang="zh-CN" sz="1800" dirty="0" smtClean="0">
                <a:solidFill>
                  <a:srgbClr val="002060"/>
                </a:solidFill>
                <a:latin typeface="Arial" panose="020B0604020202020204" pitchFamily="34" charset="0"/>
                <a:cs typeface="Arial" panose="020B0604020202020204" pitchFamily="34" charset="0"/>
              </a:rPr>
              <a:t>(a)Original image, of size 500X500 pixels.</a:t>
            </a:r>
          </a:p>
          <a:p>
            <a:pPr marL="0" indent="0">
              <a:lnSpc>
                <a:spcPct val="100000"/>
              </a:lnSpc>
              <a:spcBef>
                <a:spcPts val="0"/>
              </a:spcBef>
              <a:buClrTx/>
              <a:buSzTx/>
              <a:buNone/>
            </a:pPr>
            <a:r>
              <a:rPr lang="en-US" altLang="zh-CN" sz="1800" dirty="0" smtClean="0">
                <a:solidFill>
                  <a:srgbClr val="002060"/>
                </a:solidFill>
                <a:latin typeface="Arial" panose="020B0604020202020204" pitchFamily="34" charset="0"/>
                <a:cs typeface="Arial" panose="020B0604020202020204" pitchFamily="34" charset="0"/>
              </a:rPr>
              <a:t>(b)-(f) Results of smoothing with square averaging filter mask of size n=3,5,9,15 and 35, respectively. The black squares at the top are of sizes 3,5,9,15,25,35,45 and 55 pixels, respectively; their borders are 25 pixels apart. The letters at the bottom range in size from 10 to 24 points, in increments of 2 points; the large letter at the top is 60 points. The vertical bars are 5 pixels wide and 100 pixels high; their separation is 20 pixels. The diameter of the circles is 25 pixels, and their borders are 15 pixels apart; their gray levels range from 0% to 100 % black in increments of 20%. The background of the image is 10% black. The noisy rectangles are of size 50X120 pixels</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493" y="1586075"/>
            <a:ext cx="3421235" cy="51011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文本框 1"/>
          <p:cNvSpPr txBox="1"/>
          <p:nvPr/>
        </p:nvSpPr>
        <p:spPr>
          <a:xfrm>
            <a:off x="3550728" y="1662545"/>
            <a:ext cx="569387" cy="923330"/>
          </a:xfrm>
          <a:prstGeom prst="rect">
            <a:avLst/>
          </a:prstGeom>
          <a:noFill/>
        </p:spPr>
        <p:txBody>
          <a:bodyPr wrap="none" rtlCol="0">
            <a:spAutoFit/>
          </a:bodyPr>
          <a:lstStyle/>
          <a:p>
            <a:r>
              <a:rPr lang="pt-BR" altLang="zh-CN" dirty="0">
                <a:solidFill>
                  <a:srgbClr val="002060"/>
                </a:solidFill>
                <a:latin typeface="Arial" panose="020B0604020202020204" pitchFamily="34" charset="0"/>
                <a:cs typeface="Arial" panose="020B0604020202020204" pitchFamily="34" charset="0"/>
              </a:rPr>
              <a:t>a b </a:t>
            </a:r>
          </a:p>
          <a:p>
            <a:r>
              <a:rPr lang="pt-BR" altLang="zh-CN" dirty="0">
                <a:solidFill>
                  <a:srgbClr val="002060"/>
                </a:solidFill>
                <a:latin typeface="Arial" panose="020B0604020202020204" pitchFamily="34" charset="0"/>
                <a:cs typeface="Arial" panose="020B0604020202020204" pitchFamily="34" charset="0"/>
              </a:rPr>
              <a:t>c d </a:t>
            </a:r>
          </a:p>
          <a:p>
            <a:r>
              <a:rPr lang="pt-BR" altLang="zh-CN" dirty="0">
                <a:solidFill>
                  <a:srgbClr val="002060"/>
                </a:solidFill>
                <a:latin typeface="Arial" panose="020B0604020202020204" pitchFamily="34" charset="0"/>
                <a:cs typeface="Arial" panose="020B0604020202020204" pitchFamily="34" charset="0"/>
              </a:rPr>
              <a:t>e f </a:t>
            </a:r>
          </a:p>
        </p:txBody>
      </p:sp>
    </p:spTree>
    <p:extLst>
      <p:ext uri="{BB962C8B-B14F-4D97-AF65-F5344CB8AC3E}">
        <p14:creationId xmlns:p14="http://schemas.microsoft.com/office/powerpoint/2010/main" xmlns="" val="37845567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3.5.1 Smoothing Linear Filters</a:t>
            </a:r>
            <a:endParaRPr lang="en-US" dirty="0">
              <a:solidFill>
                <a:srgbClr val="002060"/>
              </a:solidFill>
            </a:endParaRPr>
          </a:p>
        </p:txBody>
      </p:sp>
      <p:sp>
        <p:nvSpPr>
          <p:cNvPr id="10" name="内容占位符 1"/>
          <p:cNvSpPr txBox="1">
            <a:spLocks/>
          </p:cNvSpPr>
          <p:nvPr/>
        </p:nvSpPr>
        <p:spPr>
          <a:xfrm>
            <a:off x="355119" y="4904509"/>
            <a:ext cx="8649975" cy="173379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3.36</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Image from the Hubble Space Telescope. (b) Image processed by a 15X15 averaging mask. (c) Result of </a:t>
            </a:r>
            <a:r>
              <a:rPr lang="en-US" altLang="zh-CN" dirty="0" err="1" smtClean="0">
                <a:solidFill>
                  <a:srgbClr val="002060"/>
                </a:solidFill>
                <a:latin typeface="Arial" panose="020B0604020202020204" pitchFamily="34" charset="0"/>
                <a:cs typeface="Arial" panose="020B0604020202020204" pitchFamily="34" charset="0"/>
              </a:rPr>
              <a:t>thresholding</a:t>
            </a:r>
            <a:r>
              <a:rPr lang="en-US" altLang="zh-CN" dirty="0" smtClean="0">
                <a:solidFill>
                  <a:srgbClr val="002060"/>
                </a:solidFill>
                <a:latin typeface="Arial" panose="020B0604020202020204" pitchFamily="34" charset="0"/>
                <a:cs typeface="Arial" panose="020B0604020202020204" pitchFamily="34" charset="0"/>
              </a:rPr>
              <a:t> (b).(Original image courtesy by NASA.)</a:t>
            </a:r>
            <a:endParaRPr lang="en-US" altLang="zh-CN" dirty="0">
              <a:solidFill>
                <a:srgbClr val="000066"/>
              </a:solidFill>
              <a:latin typeface="Arial" panose="020B0604020202020204" pitchFamily="34" charset="0"/>
              <a:cs typeface="Arial" panose="020B0604020202020204" pitchFamily="34" charset="0"/>
            </a:endParaRP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23798"/>
          <a:stretch/>
        </p:blipFill>
        <p:spPr bwMode="auto">
          <a:xfrm>
            <a:off x="355118" y="1737182"/>
            <a:ext cx="8527625" cy="3072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246345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3.5.2 Order-Statistic (Nonlinear) Filters</a:t>
            </a:r>
            <a:endParaRPr lang="en-US" dirty="0">
              <a:solidFill>
                <a:srgbClr val="002060"/>
              </a:solidFill>
            </a:endParaRPr>
          </a:p>
        </p:txBody>
      </p:sp>
      <p:sp>
        <p:nvSpPr>
          <p:cNvPr id="10" name="内容占位符 1"/>
          <p:cNvSpPr txBox="1">
            <a:spLocks/>
          </p:cNvSpPr>
          <p:nvPr/>
        </p:nvSpPr>
        <p:spPr>
          <a:xfrm>
            <a:off x="355118" y="4809506"/>
            <a:ext cx="8649975" cy="173379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3.37</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X-ray image of circuit board corrupted by salt-and pepper noise. (b) Noise reduction with a 3X3 averaging mask. (c) Noise reduction with a 3X3 median filter. (Original image courtesy of </a:t>
            </a:r>
            <a:r>
              <a:rPr lang="en-US" altLang="zh-CN" dirty="0" err="1" smtClean="0">
                <a:solidFill>
                  <a:srgbClr val="002060"/>
                </a:solidFill>
                <a:latin typeface="Arial" panose="020B0604020202020204" pitchFamily="34" charset="0"/>
                <a:cs typeface="Arial" panose="020B0604020202020204" pitchFamily="34" charset="0"/>
              </a:rPr>
              <a:t>Mr.Joseph</a:t>
            </a:r>
            <a:r>
              <a:rPr lang="en-US" altLang="zh-CN" dirty="0" smtClean="0">
                <a:solidFill>
                  <a:srgbClr val="002060"/>
                </a:solidFill>
                <a:latin typeface="Arial" panose="020B0604020202020204" pitchFamily="34" charset="0"/>
                <a:cs typeface="Arial" panose="020B0604020202020204" pitchFamily="34" charset="0"/>
              </a:rPr>
              <a:t> E. </a:t>
            </a:r>
            <a:r>
              <a:rPr lang="en-US" altLang="zh-CN" dirty="0" err="1" smtClean="0">
                <a:solidFill>
                  <a:srgbClr val="002060"/>
                </a:solidFill>
                <a:latin typeface="Arial" panose="020B0604020202020204" pitchFamily="34" charset="0"/>
                <a:cs typeface="Arial" panose="020B0604020202020204" pitchFamily="34" charset="0"/>
              </a:rPr>
              <a:t>Pascente</a:t>
            </a:r>
            <a:r>
              <a:rPr lang="en-US" altLang="zh-CN" dirty="0" smtClean="0">
                <a:solidFill>
                  <a:srgbClr val="002060"/>
                </a:solidFill>
                <a:latin typeface="Arial" panose="020B0604020202020204" pitchFamily="34" charset="0"/>
                <a:cs typeface="Arial" panose="020B0604020202020204" pitchFamily="34" charset="0"/>
              </a:rPr>
              <a:t>, </a:t>
            </a:r>
            <a:r>
              <a:rPr lang="en-US" altLang="zh-CN" dirty="0" err="1" smtClean="0">
                <a:solidFill>
                  <a:srgbClr val="002060"/>
                </a:solidFill>
                <a:latin typeface="Arial" panose="020B0604020202020204" pitchFamily="34" charset="0"/>
                <a:cs typeface="Arial" panose="020B0604020202020204" pitchFamily="34" charset="0"/>
              </a:rPr>
              <a:t>Lixi</a:t>
            </a:r>
            <a:r>
              <a:rPr lang="en-US" altLang="zh-CN" dirty="0" smtClean="0">
                <a:solidFill>
                  <a:srgbClr val="002060"/>
                </a:solidFill>
                <a:latin typeface="Arial" panose="020B0604020202020204" pitchFamily="34" charset="0"/>
                <a:cs typeface="Arial" panose="020B0604020202020204" pitchFamily="34" charset="0"/>
              </a:rPr>
              <a:t>, Inc.)</a:t>
            </a:r>
            <a:endParaRPr lang="en-US" altLang="zh-CN" dirty="0">
              <a:solidFill>
                <a:srgbClr val="000066"/>
              </a:solidFill>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29264"/>
          <a:stretch/>
        </p:blipFill>
        <p:spPr bwMode="auto">
          <a:xfrm>
            <a:off x="355118" y="1902011"/>
            <a:ext cx="8641648" cy="28006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25857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3.2.1 Image Negatives</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3.2.2 Log Transformations</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3.2.3 Power-Law (Gamma) Transformations</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3.2.4 Piecewise-Linear Transformation Functions</a:t>
            </a:r>
            <a:endParaRPr lang="en-US" altLang="zh-CN" sz="2400" dirty="0">
              <a:solidFill>
                <a:srgbClr val="002060"/>
              </a:solidFill>
              <a:latin typeface="Arial" panose="020B0604020202020204" pitchFamily="34" charset="0"/>
              <a:cs typeface="Arial" panose="020B0604020202020204" pitchFamily="34" charset="0"/>
            </a:endParaRPr>
          </a:p>
        </p:txBody>
      </p:sp>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3.2 Some Basic Gray Level Transformations</a:t>
            </a:r>
            <a:endParaRPr lang="en-US" dirty="0">
              <a:solidFill>
                <a:srgbClr val="002060"/>
              </a:solidFill>
            </a:endParaRPr>
          </a:p>
        </p:txBody>
      </p:sp>
    </p:spTree>
    <p:extLst>
      <p:ext uri="{BB962C8B-B14F-4D97-AF65-F5344CB8AC3E}">
        <p14:creationId xmlns:p14="http://schemas.microsoft.com/office/powerpoint/2010/main" xmlns="" val="10285385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3.6.1 Foundation</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3.6.2 Using the Second Derivative for Image Sharpening—The Laplacian</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3.6.3 </a:t>
            </a:r>
            <a:r>
              <a:rPr lang="en-US" altLang="zh-CN" sz="2400" dirty="0" err="1" smtClean="0">
                <a:solidFill>
                  <a:srgbClr val="002060"/>
                </a:solidFill>
                <a:latin typeface="Arial" panose="020B0604020202020204" pitchFamily="34" charset="0"/>
                <a:cs typeface="Arial" panose="020B0604020202020204" pitchFamily="34" charset="0"/>
              </a:rPr>
              <a:t>Unsharp</a:t>
            </a:r>
            <a:r>
              <a:rPr lang="en-US" altLang="zh-CN" sz="2400" dirty="0" smtClean="0">
                <a:solidFill>
                  <a:srgbClr val="002060"/>
                </a:solidFill>
                <a:latin typeface="Arial" panose="020B0604020202020204" pitchFamily="34" charset="0"/>
                <a:cs typeface="Arial" panose="020B0604020202020204" pitchFamily="34" charset="0"/>
              </a:rPr>
              <a:t> Masking and </a:t>
            </a:r>
            <a:r>
              <a:rPr lang="en-US" altLang="zh-CN" sz="2400" dirty="0" err="1" smtClean="0">
                <a:solidFill>
                  <a:srgbClr val="002060"/>
                </a:solidFill>
                <a:latin typeface="Arial" panose="020B0604020202020204" pitchFamily="34" charset="0"/>
                <a:cs typeface="Arial" panose="020B0604020202020204" pitchFamily="34" charset="0"/>
              </a:rPr>
              <a:t>Highboost</a:t>
            </a:r>
            <a:r>
              <a:rPr lang="en-US" altLang="zh-CN" sz="2400" dirty="0" smtClean="0">
                <a:solidFill>
                  <a:srgbClr val="002060"/>
                </a:solidFill>
                <a:latin typeface="Arial" panose="020B0604020202020204" pitchFamily="34" charset="0"/>
                <a:cs typeface="Arial" panose="020B0604020202020204" pitchFamily="34" charset="0"/>
              </a:rPr>
              <a:t> Filtering</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3.6.4 Using First-Order Derivatives for (Nonlinear) Image Sharpening—The Gradient</a:t>
            </a:r>
            <a:endParaRPr lang="en-US" altLang="zh-CN" sz="2400" dirty="0">
              <a:solidFill>
                <a:srgbClr val="002060"/>
              </a:solidFill>
              <a:latin typeface="Arial" panose="020B0604020202020204" pitchFamily="34" charset="0"/>
              <a:cs typeface="Arial" panose="020B0604020202020204" pitchFamily="34" charset="0"/>
            </a:endParaRPr>
          </a:p>
        </p:txBody>
      </p:sp>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3.6 Sharpening Spatial Filters</a:t>
            </a:r>
            <a:endParaRPr lang="en-US" dirty="0">
              <a:solidFill>
                <a:srgbClr val="002060"/>
              </a:solidFill>
            </a:endParaRPr>
          </a:p>
        </p:txBody>
      </p:sp>
    </p:spTree>
    <p:extLst>
      <p:ext uri="{BB962C8B-B14F-4D97-AF65-F5344CB8AC3E}">
        <p14:creationId xmlns:p14="http://schemas.microsoft.com/office/powerpoint/2010/main" xmlns="" val="31360350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3.6.1 Foundation</a:t>
            </a:r>
            <a:endParaRPr lang="en-US" dirty="0">
              <a:solidFill>
                <a:srgbClr val="002060"/>
              </a:solidFill>
            </a:endParaRPr>
          </a:p>
        </p:txBody>
      </p:sp>
      <p:sp>
        <p:nvSpPr>
          <p:cNvPr id="10" name="内容占位符 1"/>
          <p:cNvSpPr txBox="1">
            <a:spLocks/>
          </p:cNvSpPr>
          <p:nvPr/>
        </p:nvSpPr>
        <p:spPr>
          <a:xfrm>
            <a:off x="4120738" y="3930732"/>
            <a:ext cx="5023261" cy="281428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 c</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3.38(DIP 2</a:t>
            </a:r>
            <a:r>
              <a:rPr lang="en-US" altLang="zh-CN" b="1" baseline="30000" dirty="0" smtClean="0">
                <a:solidFill>
                  <a:srgbClr val="002060"/>
                </a:solidFill>
                <a:latin typeface="Arial" panose="020B0604020202020204" pitchFamily="34" charset="0"/>
                <a:cs typeface="Arial" panose="020B0604020202020204" pitchFamily="34" charset="0"/>
              </a:rPr>
              <a:t>nd</a:t>
            </a:r>
            <a:r>
              <a:rPr lang="en-US" altLang="zh-CN" b="1" dirty="0" smtClean="0">
                <a:solidFill>
                  <a:srgbClr val="002060"/>
                </a:solidFill>
                <a:latin typeface="Arial" panose="020B0604020202020204" pitchFamily="34" charset="0"/>
                <a:cs typeface="Arial" panose="020B0604020202020204" pitchFamily="34" charset="0"/>
              </a:rPr>
              <a:t> Edition)</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A simple image. (b) 1-D horizontal gray-level profile along the center of the image and including the isolated noise point. (c) Simplified profile (the points are joined by dashed lines to simplify interpretation).</a:t>
            </a: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9412"/>
          <a:stretch/>
        </p:blipFill>
        <p:spPr bwMode="auto">
          <a:xfrm>
            <a:off x="355118" y="2769833"/>
            <a:ext cx="3765620" cy="3742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矩形 1"/>
          <p:cNvSpPr/>
          <p:nvPr/>
        </p:nvSpPr>
        <p:spPr>
          <a:xfrm>
            <a:off x="355118" y="1574371"/>
            <a:ext cx="4062501" cy="954107"/>
          </a:xfrm>
          <a:prstGeom prst="rect">
            <a:avLst/>
          </a:prstGeom>
        </p:spPr>
        <p:txBody>
          <a:bodyPr wrap="square">
            <a:spAutoFit/>
          </a:bodyPr>
          <a:lstStyle/>
          <a:p>
            <a:r>
              <a:rPr lang="en-US" altLang="zh-CN" sz="2800" dirty="0" smtClean="0">
                <a:solidFill>
                  <a:srgbClr val="C00000"/>
                </a:solidFill>
              </a:rPr>
              <a:t>Sharpening Spatial Filters Derivative 1-D</a:t>
            </a:r>
            <a:endParaRPr lang="zh-CN" altLang="en-US" sz="2800" dirty="0">
              <a:solidFill>
                <a:srgbClr val="C00000"/>
              </a:solidFill>
            </a:endParaRPr>
          </a:p>
        </p:txBody>
      </p:sp>
      <mc:AlternateContent xmlns:mc="http://schemas.openxmlformats.org/markup-compatibility/2006">
        <mc:Choice xmlns:a14="http://schemas.microsoft.com/office/drawing/2010/main" xmlns="" Requires="a14">
          <p:sp>
            <p:nvSpPr>
              <p:cNvPr id="3" name="矩形 2"/>
              <p:cNvSpPr/>
              <p:nvPr/>
            </p:nvSpPr>
            <p:spPr>
              <a:xfrm>
                <a:off x="4120738" y="1574371"/>
                <a:ext cx="5165765" cy="2274469"/>
              </a:xfrm>
              <a:prstGeom prst="rect">
                <a:avLst/>
              </a:prstGeom>
            </p:spPr>
            <p:txBody>
              <a:bodyPr wrap="square">
                <a:spAutoFit/>
              </a:bodyPr>
              <a:lstStyle/>
              <a:p>
                <a:r>
                  <a:rPr lang="en-US" altLang="zh-CN" sz="2400" dirty="0" smtClean="0">
                    <a:solidFill>
                      <a:srgbClr val="000066"/>
                    </a:solidFill>
                  </a:rPr>
                  <a:t>First-order</a:t>
                </a:r>
              </a:p>
              <a:p>
                <a:pPr/>
                <a14:m>
                  <m:oMathPara xmlns:m="http://schemas.openxmlformats.org/officeDocument/2006/math">
                    <m:oMathParaPr>
                      <m:jc m:val="centerGroup"/>
                    </m:oMathParaPr>
                    <m:oMath xmlns:m="http://schemas.openxmlformats.org/officeDocument/2006/math">
                      <m:f>
                        <m:fPr>
                          <m:ctrlPr>
                            <a:rPr lang="en-US" altLang="zh-CN" sz="2400" b="0" i="1" smtClean="0">
                              <a:solidFill>
                                <a:srgbClr val="000066"/>
                              </a:solidFill>
                              <a:latin typeface="Cambria Math" panose="02040503050406030204" pitchFamily="18" charset="0"/>
                            </a:rPr>
                          </m:ctrlPr>
                        </m:fPr>
                        <m:num>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𝑓</m:t>
                          </m:r>
                        </m:num>
                        <m:den>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𝑥</m:t>
                          </m:r>
                        </m:den>
                      </m:f>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𝑓</m:t>
                      </m:r>
                      <m:d>
                        <m:dPr>
                          <m:ctrlPr>
                            <a:rPr lang="en-US" altLang="zh-CN" sz="2400" b="0" i="1" smtClean="0">
                              <a:solidFill>
                                <a:srgbClr val="000066"/>
                              </a:solidFill>
                              <a:latin typeface="Cambria Math" panose="02040503050406030204" pitchFamily="18" charset="0"/>
                            </a:rPr>
                          </m:ctrlPr>
                        </m:dPr>
                        <m:e>
                          <m:r>
                            <a:rPr lang="en-US" altLang="zh-CN" sz="2400" b="0" i="1" smtClean="0">
                              <a:solidFill>
                                <a:srgbClr val="000066"/>
                              </a:solidFill>
                              <a:latin typeface="Cambria Math" panose="02040503050406030204" pitchFamily="18" charset="0"/>
                            </a:rPr>
                            <m:t>𝑥</m:t>
                          </m:r>
                          <m:r>
                            <a:rPr lang="en-US" altLang="zh-CN" sz="2400" b="0" i="1" smtClean="0">
                              <a:solidFill>
                                <a:srgbClr val="000066"/>
                              </a:solidFill>
                              <a:latin typeface="Cambria Math" panose="02040503050406030204" pitchFamily="18" charset="0"/>
                            </a:rPr>
                            <m:t>+1</m:t>
                          </m:r>
                        </m:e>
                      </m:d>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𝑓</m:t>
                      </m:r>
                      <m:d>
                        <m:dPr>
                          <m:ctrlPr>
                            <a:rPr lang="en-US" altLang="zh-CN" sz="2400" b="0" i="1" smtClean="0">
                              <a:solidFill>
                                <a:srgbClr val="000066"/>
                              </a:solidFill>
                              <a:latin typeface="Cambria Math" panose="02040503050406030204" pitchFamily="18" charset="0"/>
                            </a:rPr>
                          </m:ctrlPr>
                        </m:dPr>
                        <m:e>
                          <m:r>
                            <a:rPr lang="en-US" altLang="zh-CN" sz="2400" b="0" i="1" smtClean="0">
                              <a:solidFill>
                                <a:srgbClr val="000066"/>
                              </a:solidFill>
                              <a:latin typeface="Cambria Math" panose="02040503050406030204" pitchFamily="18" charset="0"/>
                            </a:rPr>
                            <m:t>𝑥</m:t>
                          </m:r>
                        </m:e>
                      </m:d>
                    </m:oMath>
                  </m:oMathPara>
                </a14:m>
                <a:endParaRPr lang="en-US" altLang="zh-CN" sz="2400" b="0" dirty="0" smtClean="0">
                  <a:solidFill>
                    <a:srgbClr val="000066"/>
                  </a:solidFill>
                </a:endParaRPr>
              </a:p>
              <a:p>
                <a:r>
                  <a:rPr lang="en-US" altLang="zh-CN" sz="2400" dirty="0" smtClean="0">
                    <a:solidFill>
                      <a:srgbClr val="000066"/>
                    </a:solidFill>
                  </a:rPr>
                  <a:t>Second-order</a:t>
                </a:r>
              </a:p>
              <a:p>
                <a:pPr/>
                <a14:m>
                  <m:oMathPara xmlns:m="http://schemas.openxmlformats.org/officeDocument/2006/math">
                    <m:oMathParaPr>
                      <m:jc m:val="centerGroup"/>
                    </m:oMathParaPr>
                    <m:oMath xmlns:m="http://schemas.openxmlformats.org/officeDocument/2006/math">
                      <m:f>
                        <m:fPr>
                          <m:ctrlPr>
                            <a:rPr lang="en-US" altLang="zh-CN" sz="2400" i="1">
                              <a:solidFill>
                                <a:srgbClr val="000066"/>
                              </a:solidFill>
                              <a:latin typeface="Cambria Math" panose="02040503050406030204" pitchFamily="18" charset="0"/>
                            </a:rPr>
                          </m:ctrlPr>
                        </m:fPr>
                        <m:num>
                          <m:sSup>
                            <m:sSupPr>
                              <m:ctrlPr>
                                <a:rPr lang="en-US" altLang="zh-CN" sz="2400" b="0" i="1" smtClean="0">
                                  <a:solidFill>
                                    <a:srgbClr val="000066"/>
                                  </a:solidFill>
                                  <a:latin typeface="Cambria Math" panose="02040503050406030204" pitchFamily="18" charset="0"/>
                                </a:rPr>
                              </m:ctrlPr>
                            </m:sSupPr>
                            <m:e>
                              <m:r>
                                <a:rPr lang="en-US" altLang="zh-CN" sz="2400" i="1">
                                  <a:solidFill>
                                    <a:srgbClr val="000066"/>
                                  </a:solidFill>
                                  <a:latin typeface="Cambria Math" panose="02040503050406030204" pitchFamily="18" charset="0"/>
                                </a:rPr>
                                <m:t>𝜕</m:t>
                              </m:r>
                            </m:e>
                            <m:sup>
                              <m:r>
                                <a:rPr lang="en-US" altLang="zh-CN" sz="2400" b="0" i="1" smtClean="0">
                                  <a:solidFill>
                                    <a:srgbClr val="000066"/>
                                  </a:solidFill>
                                  <a:latin typeface="Cambria Math" panose="02040503050406030204" pitchFamily="18" charset="0"/>
                                </a:rPr>
                                <m:t>2</m:t>
                              </m:r>
                            </m:sup>
                          </m:sSup>
                          <m:r>
                            <a:rPr lang="en-US" altLang="zh-CN" sz="2400" i="1">
                              <a:solidFill>
                                <a:srgbClr val="000066"/>
                              </a:solidFill>
                              <a:latin typeface="Cambria Math" panose="02040503050406030204" pitchFamily="18" charset="0"/>
                            </a:rPr>
                            <m:t>𝑓</m:t>
                          </m:r>
                        </m:num>
                        <m:den>
                          <m:r>
                            <a:rPr lang="en-US" altLang="zh-CN" sz="2400" i="1">
                              <a:solidFill>
                                <a:srgbClr val="000066"/>
                              </a:solidFill>
                              <a:latin typeface="Cambria Math" panose="02040503050406030204" pitchFamily="18" charset="0"/>
                            </a:rPr>
                            <m:t>𝜕</m:t>
                          </m:r>
                          <m:sSup>
                            <m:sSupPr>
                              <m:ctrlPr>
                                <a:rPr lang="en-US" altLang="zh-CN" sz="2400" b="0" i="1" smtClean="0">
                                  <a:solidFill>
                                    <a:srgbClr val="000066"/>
                                  </a:solidFill>
                                  <a:latin typeface="Cambria Math" panose="02040503050406030204" pitchFamily="18" charset="0"/>
                                </a:rPr>
                              </m:ctrlPr>
                            </m:sSupPr>
                            <m:e>
                              <m:r>
                                <a:rPr lang="en-US" altLang="zh-CN" sz="2400" i="1">
                                  <a:solidFill>
                                    <a:srgbClr val="000066"/>
                                  </a:solidFill>
                                  <a:latin typeface="Cambria Math" panose="02040503050406030204" pitchFamily="18" charset="0"/>
                                </a:rPr>
                                <m:t>𝑥</m:t>
                              </m:r>
                            </m:e>
                            <m:sup>
                              <m:r>
                                <a:rPr lang="en-US" altLang="zh-CN" sz="2400" b="0" i="1" smtClean="0">
                                  <a:solidFill>
                                    <a:srgbClr val="000066"/>
                                  </a:solidFill>
                                  <a:latin typeface="Cambria Math" panose="02040503050406030204" pitchFamily="18" charset="0"/>
                                </a:rPr>
                                <m:t>2</m:t>
                              </m:r>
                            </m:sup>
                          </m:sSup>
                        </m:den>
                      </m:f>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𝑓</m:t>
                      </m:r>
                      <m:d>
                        <m:dPr>
                          <m:ctrlPr>
                            <a:rPr lang="en-US" altLang="zh-CN" sz="2400" i="1">
                              <a:solidFill>
                                <a:srgbClr val="000066"/>
                              </a:solidFill>
                              <a:latin typeface="Cambria Math" panose="02040503050406030204" pitchFamily="18" charset="0"/>
                            </a:rPr>
                          </m:ctrlPr>
                        </m:dPr>
                        <m:e>
                          <m:r>
                            <a:rPr lang="en-US" altLang="zh-CN" sz="2400" i="1">
                              <a:solidFill>
                                <a:srgbClr val="000066"/>
                              </a:solidFill>
                              <a:latin typeface="Cambria Math" panose="02040503050406030204" pitchFamily="18" charset="0"/>
                            </a:rPr>
                            <m:t>𝑥</m:t>
                          </m:r>
                          <m:r>
                            <a:rPr lang="en-US" altLang="zh-CN" sz="2400" i="1">
                              <a:solidFill>
                                <a:srgbClr val="000066"/>
                              </a:solidFill>
                              <a:latin typeface="Cambria Math" panose="02040503050406030204" pitchFamily="18" charset="0"/>
                            </a:rPr>
                            <m:t>+1</m:t>
                          </m:r>
                        </m:e>
                      </m:d>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𝑓</m:t>
                      </m:r>
                      <m:d>
                        <m:dPr>
                          <m:ctrlPr>
                            <a:rPr lang="en-US" altLang="zh-CN" sz="2400" b="0" i="1" smtClean="0">
                              <a:solidFill>
                                <a:srgbClr val="000066"/>
                              </a:solidFill>
                              <a:latin typeface="Cambria Math" panose="02040503050406030204" pitchFamily="18" charset="0"/>
                            </a:rPr>
                          </m:ctrlPr>
                        </m:dPr>
                        <m:e>
                          <m:r>
                            <a:rPr lang="en-US" altLang="zh-CN" sz="2400" b="0" i="1" smtClean="0">
                              <a:solidFill>
                                <a:srgbClr val="000066"/>
                              </a:solidFill>
                              <a:latin typeface="Cambria Math" panose="02040503050406030204" pitchFamily="18" charset="0"/>
                            </a:rPr>
                            <m:t>𝑥</m:t>
                          </m:r>
                          <m:r>
                            <a:rPr lang="en-US" altLang="zh-CN" sz="2400" b="0" i="1" smtClean="0">
                              <a:solidFill>
                                <a:srgbClr val="000066"/>
                              </a:solidFill>
                              <a:latin typeface="Cambria Math" panose="02040503050406030204" pitchFamily="18" charset="0"/>
                            </a:rPr>
                            <m:t>−1</m:t>
                          </m:r>
                        </m:e>
                      </m:d>
                      <m:r>
                        <a:rPr lang="en-US" altLang="zh-CN" sz="2400" i="1">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2</m:t>
                      </m:r>
                      <m:r>
                        <a:rPr lang="en-US" altLang="zh-CN" sz="2400" i="1">
                          <a:solidFill>
                            <a:srgbClr val="000066"/>
                          </a:solidFill>
                          <a:latin typeface="Cambria Math" panose="02040503050406030204" pitchFamily="18" charset="0"/>
                        </a:rPr>
                        <m:t>𝑓</m:t>
                      </m:r>
                      <m:d>
                        <m:dPr>
                          <m:ctrlPr>
                            <a:rPr lang="en-US" altLang="zh-CN" sz="2400" i="1">
                              <a:solidFill>
                                <a:srgbClr val="000066"/>
                              </a:solidFill>
                              <a:latin typeface="Cambria Math" panose="02040503050406030204" pitchFamily="18" charset="0"/>
                            </a:rPr>
                          </m:ctrlPr>
                        </m:dPr>
                        <m:e>
                          <m:r>
                            <a:rPr lang="en-US" altLang="zh-CN" sz="2400" i="1">
                              <a:solidFill>
                                <a:srgbClr val="000066"/>
                              </a:solidFill>
                              <a:latin typeface="Cambria Math" panose="02040503050406030204" pitchFamily="18" charset="0"/>
                            </a:rPr>
                            <m:t>𝑥</m:t>
                          </m:r>
                        </m:e>
                      </m:d>
                    </m:oMath>
                  </m:oMathPara>
                </a14:m>
                <a:endParaRPr lang="zh-CN" altLang="en-US" sz="2400" dirty="0">
                  <a:solidFill>
                    <a:srgbClr val="000066"/>
                  </a:solidFill>
                </a:endParaRPr>
              </a:p>
            </p:txBody>
          </p:sp>
        </mc:Choice>
        <mc:Fallback>
          <p:sp>
            <p:nvSpPr>
              <p:cNvPr id="3" name="矩形 2"/>
              <p:cNvSpPr>
                <a:spLocks noRot="1" noChangeAspect="1" noMove="1" noResize="1" noEditPoints="1" noAdjustHandles="1" noChangeArrowheads="1" noChangeShapeType="1" noTextEdit="1"/>
              </p:cNvSpPr>
              <p:nvPr/>
            </p:nvSpPr>
            <p:spPr>
              <a:xfrm>
                <a:off x="4120738" y="1574371"/>
                <a:ext cx="5165765" cy="2274469"/>
              </a:xfrm>
              <a:prstGeom prst="rect">
                <a:avLst/>
              </a:prstGeom>
              <a:blipFill>
                <a:blip r:embed="rId3"/>
                <a:stretch>
                  <a:fillRect l="-1889" t="-18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773271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3.6.1 Foundation</a:t>
            </a:r>
            <a:endParaRPr lang="en-US" dirty="0">
              <a:solidFill>
                <a:srgbClr val="002060"/>
              </a:solidFill>
            </a:endParaRPr>
          </a:p>
        </p:txBody>
      </p:sp>
      <p:sp>
        <p:nvSpPr>
          <p:cNvPr id="10" name="内容占位符 1"/>
          <p:cNvSpPr txBox="1">
            <a:spLocks/>
          </p:cNvSpPr>
          <p:nvPr/>
        </p:nvSpPr>
        <p:spPr>
          <a:xfrm>
            <a:off x="4680106" y="1878747"/>
            <a:ext cx="4583875" cy="44769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3.36</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Illustration of the first and second derivatives of a 1-D digital function representing a section of a horizontal intensity profile from an image. In (a) and (c) data points are joined by dashed lines as a visualization aid.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519" y="1878747"/>
            <a:ext cx="4573587" cy="4359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085472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612275"/>
            <a:ext cx="8649976" cy="936185"/>
          </a:xfrm>
        </p:spPr>
        <p:txBody>
          <a:bodyPr/>
          <a:lstStyle/>
          <a:p>
            <a:r>
              <a:rPr lang="en-US" altLang="zh-CN" dirty="0">
                <a:solidFill>
                  <a:srgbClr val="002060"/>
                </a:solidFill>
                <a:latin typeface="Arial" panose="020B0604020202020204" pitchFamily="34" charset="0"/>
                <a:cs typeface="Arial" panose="020B0604020202020204" pitchFamily="34" charset="0"/>
              </a:rPr>
              <a:t>3.6.2 Using the Second Derivative for Image Sharpening—The Laplacian</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r="38370"/>
          <a:stretch/>
        </p:blipFill>
        <p:spPr bwMode="auto">
          <a:xfrm>
            <a:off x="3072670" y="1650670"/>
            <a:ext cx="3569227" cy="34913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矩形 1"/>
          <p:cNvSpPr/>
          <p:nvPr/>
        </p:nvSpPr>
        <p:spPr>
          <a:xfrm>
            <a:off x="90508" y="1650670"/>
            <a:ext cx="2642390" cy="523220"/>
          </a:xfrm>
          <a:prstGeom prst="rect">
            <a:avLst/>
          </a:prstGeom>
        </p:spPr>
        <p:txBody>
          <a:bodyPr wrap="none">
            <a:spAutoFit/>
          </a:bodyPr>
          <a:lstStyle/>
          <a:p>
            <a:pPr lvl="0"/>
            <a:r>
              <a:rPr lang="en-US" altLang="zh-CN" sz="2800" dirty="0">
                <a:solidFill>
                  <a:srgbClr val="C00000"/>
                </a:solidFill>
              </a:rPr>
              <a:t>Derivative </a:t>
            </a:r>
            <a:r>
              <a:rPr lang="en-US" altLang="zh-CN" sz="2800" dirty="0" smtClean="0">
                <a:solidFill>
                  <a:srgbClr val="C00000"/>
                </a:solidFill>
              </a:rPr>
              <a:t>2-D</a:t>
            </a:r>
            <a:endParaRPr lang="zh-CN" altLang="en-US" sz="2800" dirty="0">
              <a:solidFill>
                <a:srgbClr val="C00000"/>
              </a:solidFill>
            </a:endParaRPr>
          </a:p>
        </p:txBody>
      </p:sp>
      <p:sp>
        <p:nvSpPr>
          <p:cNvPr id="10" name="内容占位符 1"/>
          <p:cNvSpPr txBox="1">
            <a:spLocks/>
          </p:cNvSpPr>
          <p:nvPr/>
        </p:nvSpPr>
        <p:spPr>
          <a:xfrm>
            <a:off x="6567054" y="1448788"/>
            <a:ext cx="2600696" cy="44769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3.37</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Filter mask used to implement the digital Laplacian, as defined in Eq. (3.7-4).</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Mask used to implement an extension of this equation that includes the diagonal neighbors.</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and (d) Two other implementations of the Laplacian.</a:t>
            </a:r>
          </a:p>
        </p:txBody>
      </p:sp>
      <mc:AlternateContent xmlns:mc="http://schemas.openxmlformats.org/markup-compatibility/2006">
        <mc:Choice xmlns:a14="http://schemas.microsoft.com/office/drawing/2010/main" xmlns="" Requires="a14">
          <p:sp>
            <p:nvSpPr>
              <p:cNvPr id="3" name="矩形 2"/>
              <p:cNvSpPr/>
              <p:nvPr/>
            </p:nvSpPr>
            <p:spPr>
              <a:xfrm>
                <a:off x="209964" y="3273840"/>
                <a:ext cx="8235973" cy="3466077"/>
              </a:xfrm>
              <a:prstGeom prst="rect">
                <a:avLst/>
              </a:prstGeom>
            </p:spPr>
            <p:txBody>
              <a:bodyPr wrap="none">
                <a:spAutoFit/>
              </a:bodyPr>
              <a:lstStyle/>
              <a:p>
                <a:pPr lvl="0"/>
                <a:r>
                  <a:rPr lang="en-US" altLang="zh-CN" sz="2400" dirty="0" smtClean="0">
                    <a:solidFill>
                      <a:srgbClr val="000066"/>
                    </a:solidFill>
                  </a:rPr>
                  <a:t>Laplacian operator:</a:t>
                </a:r>
              </a:p>
              <a:p>
                <a:pPr lvl="0"/>
                <a:r>
                  <a:rPr lang="en-US" altLang="zh-CN" sz="2400" dirty="0" smtClean="0">
                    <a:solidFill>
                      <a:srgbClr val="000066"/>
                    </a:solidFill>
                  </a:rPr>
                  <a:t>Second-order</a:t>
                </a:r>
              </a:p>
              <a:p>
                <a:pPr lvl="0"/>
                <a:endParaRPr lang="en-US" altLang="zh-CN" sz="2400" dirty="0" smtClean="0">
                  <a:solidFill>
                    <a:srgbClr val="000066"/>
                  </a:solidFill>
                </a:endParaRPr>
              </a:p>
              <a:p>
                <a:pPr lvl="0"/>
                <a14:m>
                  <m:oMathPara xmlns:m="http://schemas.openxmlformats.org/officeDocument/2006/math">
                    <m:oMathParaPr>
                      <m:jc m:val="left"/>
                    </m:oMathParaPr>
                    <m:oMath xmlns:m="http://schemas.openxmlformats.org/officeDocument/2006/math">
                      <m:sSup>
                        <m:sSupPr>
                          <m:ctrlPr>
                            <a:rPr lang="en-US" altLang="zh-CN" sz="2000" b="0" i="1" smtClean="0">
                              <a:solidFill>
                                <a:srgbClr val="000066"/>
                              </a:solidFill>
                              <a:latin typeface="Cambria Math" panose="02040503050406030204" pitchFamily="18" charset="0"/>
                            </a:rPr>
                          </m:ctrlPr>
                        </m:sSupPr>
                        <m:e>
                          <m:r>
                            <a:rPr lang="zh-CN" altLang="en-US" sz="2000" i="1" smtClean="0">
                              <a:solidFill>
                                <a:srgbClr val="000066"/>
                              </a:solidFill>
                              <a:latin typeface="Cambria Math" panose="02040503050406030204" pitchFamily="18" charset="0"/>
                            </a:rPr>
                            <m:t>𝛻</m:t>
                          </m:r>
                        </m:e>
                        <m:sup>
                          <m:r>
                            <a:rPr lang="en-US" altLang="zh-CN" sz="2000" b="0" i="1" smtClean="0">
                              <a:solidFill>
                                <a:srgbClr val="000066"/>
                              </a:solidFill>
                              <a:latin typeface="Cambria Math" panose="02040503050406030204" pitchFamily="18" charset="0"/>
                            </a:rPr>
                            <m:t>2</m:t>
                          </m:r>
                        </m:sup>
                      </m:sSup>
                      <m:r>
                        <a:rPr lang="en-US" altLang="zh-CN" sz="2000" b="0" i="1" smtClean="0">
                          <a:solidFill>
                            <a:srgbClr val="000066"/>
                          </a:solidFill>
                          <a:latin typeface="Cambria Math" panose="02040503050406030204" pitchFamily="18" charset="0"/>
                        </a:rPr>
                        <m:t>𝑓</m:t>
                      </m:r>
                      <m:r>
                        <a:rPr lang="en-US" altLang="zh-CN" sz="2000" b="0" i="1" smtClean="0">
                          <a:solidFill>
                            <a:srgbClr val="000066"/>
                          </a:solidFill>
                          <a:latin typeface="Cambria Math" panose="02040503050406030204" pitchFamily="18" charset="0"/>
                        </a:rPr>
                        <m:t>=</m:t>
                      </m:r>
                      <m:f>
                        <m:fPr>
                          <m:ctrlPr>
                            <a:rPr lang="en-US" altLang="zh-CN" sz="2000" b="0" i="1" smtClean="0">
                              <a:solidFill>
                                <a:srgbClr val="000066"/>
                              </a:solidFill>
                              <a:latin typeface="Cambria Math" panose="02040503050406030204" pitchFamily="18" charset="0"/>
                            </a:rPr>
                          </m:ctrlPr>
                        </m:fPr>
                        <m:num>
                          <m:sSup>
                            <m:sSupPr>
                              <m:ctrlPr>
                                <a:rPr lang="en-US" altLang="zh-CN" sz="2000" b="0" i="1" smtClean="0">
                                  <a:solidFill>
                                    <a:srgbClr val="000066"/>
                                  </a:solidFill>
                                  <a:latin typeface="Cambria Math" panose="02040503050406030204" pitchFamily="18" charset="0"/>
                                </a:rPr>
                              </m:ctrlPr>
                            </m:sSupPr>
                            <m:e>
                              <m:r>
                                <a:rPr lang="en-US" altLang="zh-CN" sz="2000" b="0" i="1" smtClean="0">
                                  <a:solidFill>
                                    <a:srgbClr val="000066"/>
                                  </a:solidFill>
                                  <a:latin typeface="Cambria Math" panose="02040503050406030204" pitchFamily="18" charset="0"/>
                                </a:rPr>
                                <m:t>𝜕</m:t>
                              </m:r>
                            </m:e>
                            <m:sup>
                              <m:r>
                                <a:rPr lang="en-US" altLang="zh-CN" sz="2000" b="0" i="1" smtClean="0">
                                  <a:solidFill>
                                    <a:srgbClr val="000066"/>
                                  </a:solidFill>
                                  <a:latin typeface="Cambria Math" panose="02040503050406030204" pitchFamily="18" charset="0"/>
                                </a:rPr>
                                <m:t>2</m:t>
                              </m:r>
                            </m:sup>
                          </m:sSup>
                          <m:r>
                            <a:rPr lang="en-US" altLang="zh-CN" sz="2000" b="0" i="1" smtClean="0">
                              <a:solidFill>
                                <a:srgbClr val="000066"/>
                              </a:solidFill>
                              <a:latin typeface="Cambria Math" panose="02040503050406030204" pitchFamily="18" charset="0"/>
                            </a:rPr>
                            <m:t>𝑓</m:t>
                          </m:r>
                        </m:num>
                        <m:den>
                          <m:r>
                            <a:rPr lang="en-US" altLang="zh-CN" sz="2000" b="0" i="1" smtClean="0">
                              <a:solidFill>
                                <a:srgbClr val="000066"/>
                              </a:solidFill>
                              <a:latin typeface="Cambria Math" panose="02040503050406030204" pitchFamily="18" charset="0"/>
                            </a:rPr>
                            <m:t>𝜕</m:t>
                          </m:r>
                          <m:sSup>
                            <m:sSupPr>
                              <m:ctrlPr>
                                <a:rPr lang="en-US" altLang="zh-CN" sz="2000" b="0" i="1" smtClean="0">
                                  <a:solidFill>
                                    <a:srgbClr val="000066"/>
                                  </a:solidFill>
                                  <a:latin typeface="Cambria Math" panose="02040503050406030204" pitchFamily="18" charset="0"/>
                                </a:rPr>
                              </m:ctrlPr>
                            </m:sSupPr>
                            <m:e>
                              <m:r>
                                <a:rPr lang="en-US" altLang="zh-CN" sz="2000" b="0" i="1" smtClean="0">
                                  <a:solidFill>
                                    <a:srgbClr val="000066"/>
                                  </a:solidFill>
                                  <a:latin typeface="Cambria Math" panose="02040503050406030204" pitchFamily="18" charset="0"/>
                                </a:rPr>
                                <m:t>𝑥</m:t>
                              </m:r>
                            </m:e>
                            <m:sup>
                              <m:r>
                                <a:rPr lang="en-US" altLang="zh-CN" sz="2000" b="0" i="1" smtClean="0">
                                  <a:solidFill>
                                    <a:srgbClr val="000066"/>
                                  </a:solidFill>
                                  <a:latin typeface="Cambria Math" panose="02040503050406030204" pitchFamily="18" charset="0"/>
                                </a:rPr>
                                <m:t>2</m:t>
                              </m:r>
                            </m:sup>
                          </m:sSup>
                        </m:den>
                      </m:f>
                      <m:r>
                        <a:rPr lang="en-US" altLang="zh-CN" sz="2000" b="0" i="1" smtClean="0">
                          <a:solidFill>
                            <a:srgbClr val="000066"/>
                          </a:solidFill>
                          <a:latin typeface="Cambria Math" panose="02040503050406030204" pitchFamily="18" charset="0"/>
                        </a:rPr>
                        <m:t>+</m:t>
                      </m:r>
                      <m:f>
                        <m:fPr>
                          <m:ctrlPr>
                            <a:rPr lang="en-US" altLang="zh-CN" sz="2000" b="0" i="1" smtClean="0">
                              <a:solidFill>
                                <a:srgbClr val="000066"/>
                              </a:solidFill>
                              <a:latin typeface="Cambria Math" panose="02040503050406030204" pitchFamily="18" charset="0"/>
                            </a:rPr>
                          </m:ctrlPr>
                        </m:fPr>
                        <m:num>
                          <m:sSup>
                            <m:sSupPr>
                              <m:ctrlPr>
                                <a:rPr lang="en-US" altLang="zh-CN" sz="2000" b="0" i="1" smtClean="0">
                                  <a:solidFill>
                                    <a:srgbClr val="000066"/>
                                  </a:solidFill>
                                  <a:latin typeface="Cambria Math" panose="02040503050406030204" pitchFamily="18" charset="0"/>
                                </a:rPr>
                              </m:ctrlPr>
                            </m:sSupPr>
                            <m:e>
                              <m:r>
                                <a:rPr lang="en-US" altLang="zh-CN" sz="2000" b="0" i="1" smtClean="0">
                                  <a:solidFill>
                                    <a:srgbClr val="000066"/>
                                  </a:solidFill>
                                  <a:latin typeface="Cambria Math" panose="02040503050406030204" pitchFamily="18" charset="0"/>
                                </a:rPr>
                                <m:t>𝜕</m:t>
                              </m:r>
                            </m:e>
                            <m:sup>
                              <m:r>
                                <a:rPr lang="en-US" altLang="zh-CN" sz="2000" b="0" i="1" smtClean="0">
                                  <a:solidFill>
                                    <a:srgbClr val="000066"/>
                                  </a:solidFill>
                                  <a:latin typeface="Cambria Math" panose="02040503050406030204" pitchFamily="18" charset="0"/>
                                </a:rPr>
                                <m:t>2</m:t>
                              </m:r>
                            </m:sup>
                          </m:sSup>
                          <m:r>
                            <a:rPr lang="en-US" altLang="zh-CN" sz="2000" b="0" i="1" smtClean="0">
                              <a:solidFill>
                                <a:srgbClr val="000066"/>
                              </a:solidFill>
                              <a:latin typeface="Cambria Math" panose="02040503050406030204" pitchFamily="18" charset="0"/>
                            </a:rPr>
                            <m:t>𝑓</m:t>
                          </m:r>
                        </m:num>
                        <m:den>
                          <m:r>
                            <a:rPr lang="en-US" altLang="zh-CN" sz="2000" b="0" i="1" smtClean="0">
                              <a:solidFill>
                                <a:srgbClr val="000066"/>
                              </a:solidFill>
                              <a:latin typeface="Cambria Math" panose="02040503050406030204" pitchFamily="18" charset="0"/>
                            </a:rPr>
                            <m:t>𝜕</m:t>
                          </m:r>
                          <m:sSup>
                            <m:sSupPr>
                              <m:ctrlPr>
                                <a:rPr lang="en-US" altLang="zh-CN" sz="2000" b="0" i="1" smtClean="0">
                                  <a:solidFill>
                                    <a:srgbClr val="000066"/>
                                  </a:solidFill>
                                  <a:latin typeface="Cambria Math" panose="02040503050406030204" pitchFamily="18" charset="0"/>
                                </a:rPr>
                              </m:ctrlPr>
                            </m:sSupPr>
                            <m:e>
                              <m:r>
                                <a:rPr lang="en-US" altLang="zh-CN" sz="2000" b="0" i="1" smtClean="0">
                                  <a:solidFill>
                                    <a:srgbClr val="000066"/>
                                  </a:solidFill>
                                  <a:latin typeface="Cambria Math" panose="02040503050406030204" pitchFamily="18" charset="0"/>
                                </a:rPr>
                                <m:t>𝑦</m:t>
                              </m:r>
                            </m:e>
                            <m:sup>
                              <m:r>
                                <a:rPr lang="en-US" altLang="zh-CN" sz="2000" b="0" i="1" smtClean="0">
                                  <a:solidFill>
                                    <a:srgbClr val="000066"/>
                                  </a:solidFill>
                                  <a:latin typeface="Cambria Math" panose="02040503050406030204" pitchFamily="18" charset="0"/>
                                </a:rPr>
                                <m:t>2</m:t>
                              </m:r>
                            </m:sup>
                          </m:sSup>
                        </m:den>
                      </m:f>
                    </m:oMath>
                  </m:oMathPara>
                </a14:m>
                <a:endParaRPr lang="en-US" altLang="zh-CN" sz="2000" b="0" dirty="0" smtClean="0">
                  <a:solidFill>
                    <a:srgbClr val="000066"/>
                  </a:solidFill>
                </a:endParaRPr>
              </a:p>
              <a:p>
                <a:pPr lvl="0"/>
                <a14:m>
                  <m:oMathPara xmlns:m="http://schemas.openxmlformats.org/officeDocument/2006/math">
                    <m:oMathParaPr>
                      <m:jc m:val="left"/>
                    </m:oMathParaPr>
                    <m:oMath xmlns:m="http://schemas.openxmlformats.org/officeDocument/2006/math">
                      <m:f>
                        <m:fPr>
                          <m:ctrlPr>
                            <a:rPr lang="en-US" altLang="zh-CN" sz="2000" i="1">
                              <a:solidFill>
                                <a:srgbClr val="000066"/>
                              </a:solidFill>
                              <a:latin typeface="Cambria Math" panose="02040503050406030204" pitchFamily="18" charset="0"/>
                            </a:rPr>
                          </m:ctrlPr>
                        </m:fPr>
                        <m:num>
                          <m:sSup>
                            <m:sSupPr>
                              <m:ctrlPr>
                                <a:rPr lang="en-US" altLang="zh-CN" sz="2000" i="1">
                                  <a:solidFill>
                                    <a:srgbClr val="000066"/>
                                  </a:solidFill>
                                  <a:latin typeface="Cambria Math" panose="02040503050406030204" pitchFamily="18" charset="0"/>
                                </a:rPr>
                              </m:ctrlPr>
                            </m:sSupPr>
                            <m:e>
                              <m:r>
                                <a:rPr lang="en-US" altLang="zh-CN" sz="2000" i="1">
                                  <a:solidFill>
                                    <a:srgbClr val="000066"/>
                                  </a:solidFill>
                                  <a:latin typeface="Cambria Math" panose="02040503050406030204" pitchFamily="18" charset="0"/>
                                </a:rPr>
                                <m:t>𝜕</m:t>
                              </m:r>
                            </m:e>
                            <m:sup>
                              <m:r>
                                <a:rPr lang="en-US" altLang="zh-CN" sz="2000" i="1">
                                  <a:solidFill>
                                    <a:srgbClr val="000066"/>
                                  </a:solidFill>
                                  <a:latin typeface="Cambria Math" panose="02040503050406030204" pitchFamily="18" charset="0"/>
                                </a:rPr>
                                <m:t>2</m:t>
                              </m:r>
                            </m:sup>
                          </m:sSup>
                          <m:r>
                            <a:rPr lang="en-US" altLang="zh-CN" sz="2000" i="1">
                              <a:solidFill>
                                <a:srgbClr val="000066"/>
                              </a:solidFill>
                              <a:latin typeface="Cambria Math" panose="02040503050406030204" pitchFamily="18" charset="0"/>
                            </a:rPr>
                            <m:t>𝑓</m:t>
                          </m:r>
                        </m:num>
                        <m:den>
                          <m:r>
                            <a:rPr lang="en-US" altLang="zh-CN" sz="2000" i="1">
                              <a:solidFill>
                                <a:srgbClr val="000066"/>
                              </a:solidFill>
                              <a:latin typeface="Cambria Math" panose="02040503050406030204" pitchFamily="18" charset="0"/>
                            </a:rPr>
                            <m:t>𝜕</m:t>
                          </m:r>
                          <m:sSup>
                            <m:sSupPr>
                              <m:ctrlPr>
                                <a:rPr lang="en-US" altLang="zh-CN" sz="2000" i="1">
                                  <a:solidFill>
                                    <a:srgbClr val="000066"/>
                                  </a:solidFill>
                                  <a:latin typeface="Cambria Math" panose="02040503050406030204" pitchFamily="18" charset="0"/>
                                </a:rPr>
                              </m:ctrlPr>
                            </m:sSupPr>
                            <m:e>
                              <m:r>
                                <a:rPr lang="en-US" altLang="zh-CN" sz="2000" i="1">
                                  <a:solidFill>
                                    <a:srgbClr val="000066"/>
                                  </a:solidFill>
                                  <a:latin typeface="Cambria Math" panose="02040503050406030204" pitchFamily="18" charset="0"/>
                                </a:rPr>
                                <m:t>𝑥</m:t>
                              </m:r>
                            </m:e>
                            <m:sup>
                              <m:r>
                                <a:rPr lang="en-US" altLang="zh-CN" sz="2000" i="1">
                                  <a:solidFill>
                                    <a:srgbClr val="000066"/>
                                  </a:solidFill>
                                  <a:latin typeface="Cambria Math" panose="02040503050406030204" pitchFamily="18" charset="0"/>
                                </a:rPr>
                                <m:t>2</m:t>
                              </m:r>
                            </m:sup>
                          </m:sSup>
                        </m:den>
                      </m:f>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𝑓</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+1,</m:t>
                          </m:r>
                          <m:r>
                            <a:rPr lang="en-US" altLang="zh-CN" sz="2000" b="0" i="1" smtClean="0">
                              <a:solidFill>
                                <a:srgbClr val="000066"/>
                              </a:solidFill>
                              <a:latin typeface="Cambria Math" panose="02040503050406030204" pitchFamily="18" charset="0"/>
                            </a:rPr>
                            <m:t>𝑦</m:t>
                          </m:r>
                        </m:e>
                      </m:d>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𝑓</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−1,</m:t>
                          </m:r>
                          <m:r>
                            <a:rPr lang="en-US" altLang="zh-CN" sz="2000" b="0" i="1" smtClean="0">
                              <a:solidFill>
                                <a:srgbClr val="000066"/>
                              </a:solidFill>
                              <a:latin typeface="Cambria Math" panose="02040503050406030204" pitchFamily="18" charset="0"/>
                            </a:rPr>
                            <m:t>𝑦</m:t>
                          </m:r>
                        </m:e>
                      </m:d>
                      <m:r>
                        <a:rPr lang="en-US" altLang="zh-CN" sz="2000" b="0" i="1" smtClean="0">
                          <a:solidFill>
                            <a:srgbClr val="000066"/>
                          </a:solidFill>
                          <a:latin typeface="Cambria Math" panose="02040503050406030204" pitchFamily="18" charset="0"/>
                        </a:rPr>
                        <m:t>−2</m:t>
                      </m:r>
                      <m:r>
                        <a:rPr lang="en-US" altLang="zh-CN" sz="2000" b="0" i="1" smtClean="0">
                          <a:solidFill>
                            <a:srgbClr val="000066"/>
                          </a:solidFill>
                          <a:latin typeface="Cambria Math" panose="02040503050406030204" pitchFamily="18" charset="0"/>
                        </a:rPr>
                        <m:t>𝑓</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e>
                      </m:d>
                    </m:oMath>
                  </m:oMathPara>
                </a14:m>
                <a:endParaRPr lang="en-US" altLang="zh-CN" sz="2000" b="0" dirty="0" smtClean="0">
                  <a:solidFill>
                    <a:srgbClr val="000066"/>
                  </a:solidFill>
                </a:endParaRPr>
              </a:p>
              <a:p>
                <a:pPr lvl="0"/>
                <a14:m>
                  <m:oMathPara xmlns:m="http://schemas.openxmlformats.org/officeDocument/2006/math">
                    <m:oMathParaPr>
                      <m:jc m:val="left"/>
                    </m:oMathParaPr>
                    <m:oMath xmlns:m="http://schemas.openxmlformats.org/officeDocument/2006/math">
                      <m:f>
                        <m:fPr>
                          <m:ctrlPr>
                            <a:rPr lang="en-US" altLang="zh-CN" sz="2000" i="1">
                              <a:solidFill>
                                <a:srgbClr val="000066"/>
                              </a:solidFill>
                              <a:latin typeface="Cambria Math" panose="02040503050406030204" pitchFamily="18" charset="0"/>
                            </a:rPr>
                          </m:ctrlPr>
                        </m:fPr>
                        <m:num>
                          <m:sSup>
                            <m:sSupPr>
                              <m:ctrlPr>
                                <a:rPr lang="en-US" altLang="zh-CN" sz="2000" i="1">
                                  <a:solidFill>
                                    <a:srgbClr val="000066"/>
                                  </a:solidFill>
                                  <a:latin typeface="Cambria Math" panose="02040503050406030204" pitchFamily="18" charset="0"/>
                                </a:rPr>
                              </m:ctrlPr>
                            </m:sSupPr>
                            <m:e>
                              <m:r>
                                <a:rPr lang="en-US" altLang="zh-CN" sz="2000" i="1">
                                  <a:solidFill>
                                    <a:srgbClr val="000066"/>
                                  </a:solidFill>
                                  <a:latin typeface="Cambria Math" panose="02040503050406030204" pitchFamily="18" charset="0"/>
                                </a:rPr>
                                <m:t>𝜕</m:t>
                              </m:r>
                            </m:e>
                            <m:sup>
                              <m:r>
                                <a:rPr lang="en-US" altLang="zh-CN" sz="2000" i="1">
                                  <a:solidFill>
                                    <a:srgbClr val="000066"/>
                                  </a:solidFill>
                                  <a:latin typeface="Cambria Math" panose="02040503050406030204" pitchFamily="18" charset="0"/>
                                </a:rPr>
                                <m:t>2</m:t>
                              </m:r>
                            </m:sup>
                          </m:sSup>
                          <m:r>
                            <a:rPr lang="en-US" altLang="zh-CN" sz="2000" i="1">
                              <a:solidFill>
                                <a:srgbClr val="000066"/>
                              </a:solidFill>
                              <a:latin typeface="Cambria Math" panose="02040503050406030204" pitchFamily="18" charset="0"/>
                            </a:rPr>
                            <m:t>𝑓</m:t>
                          </m:r>
                        </m:num>
                        <m:den>
                          <m:r>
                            <a:rPr lang="en-US" altLang="zh-CN" sz="2000" i="1">
                              <a:solidFill>
                                <a:srgbClr val="000066"/>
                              </a:solidFill>
                              <a:latin typeface="Cambria Math" panose="02040503050406030204" pitchFamily="18" charset="0"/>
                            </a:rPr>
                            <m:t>𝜕</m:t>
                          </m:r>
                          <m:sSup>
                            <m:sSupPr>
                              <m:ctrlPr>
                                <a:rPr lang="en-US" altLang="zh-CN" sz="2000" i="1">
                                  <a:solidFill>
                                    <a:srgbClr val="000066"/>
                                  </a:solidFill>
                                  <a:latin typeface="Cambria Math" panose="02040503050406030204" pitchFamily="18" charset="0"/>
                                </a:rPr>
                              </m:ctrlPr>
                            </m:sSupPr>
                            <m:e>
                              <m:r>
                                <a:rPr lang="en-US" altLang="zh-CN" sz="2000" b="0" i="1" smtClean="0">
                                  <a:solidFill>
                                    <a:srgbClr val="000066"/>
                                  </a:solidFill>
                                  <a:latin typeface="Cambria Math" panose="02040503050406030204" pitchFamily="18" charset="0"/>
                                </a:rPr>
                                <m:t>𝑦</m:t>
                              </m:r>
                            </m:e>
                            <m:sup>
                              <m:r>
                                <a:rPr lang="en-US" altLang="zh-CN" sz="2000" i="1">
                                  <a:solidFill>
                                    <a:srgbClr val="000066"/>
                                  </a:solidFill>
                                  <a:latin typeface="Cambria Math" panose="02040503050406030204" pitchFamily="18" charset="0"/>
                                </a:rPr>
                                <m:t>2</m:t>
                              </m:r>
                            </m:sup>
                          </m:sSup>
                        </m:den>
                      </m:f>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𝑓</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r>
                            <a:rPr lang="en-US" altLang="zh-CN" sz="2000" b="0" i="1" smtClean="0">
                              <a:solidFill>
                                <a:srgbClr val="000066"/>
                              </a:solidFill>
                              <a:latin typeface="Cambria Math" panose="02040503050406030204" pitchFamily="18" charset="0"/>
                            </a:rPr>
                            <m:t>+1</m:t>
                          </m:r>
                        </m:e>
                      </m:d>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𝑓</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r>
                            <a:rPr lang="en-US" altLang="zh-CN" sz="2000" b="0" i="1" smtClean="0">
                              <a:solidFill>
                                <a:srgbClr val="000066"/>
                              </a:solidFill>
                              <a:latin typeface="Cambria Math" panose="02040503050406030204" pitchFamily="18" charset="0"/>
                            </a:rPr>
                            <m:t>−1</m:t>
                          </m:r>
                        </m:e>
                      </m:d>
                      <m:r>
                        <a:rPr lang="en-US" altLang="zh-CN" sz="2000" b="0" i="1" smtClean="0">
                          <a:solidFill>
                            <a:srgbClr val="000066"/>
                          </a:solidFill>
                          <a:latin typeface="Cambria Math" panose="02040503050406030204" pitchFamily="18" charset="0"/>
                        </a:rPr>
                        <m:t>−2</m:t>
                      </m:r>
                      <m:r>
                        <a:rPr lang="en-US" altLang="zh-CN" sz="2000" b="0" i="1" smtClean="0">
                          <a:solidFill>
                            <a:srgbClr val="000066"/>
                          </a:solidFill>
                          <a:latin typeface="Cambria Math" panose="02040503050406030204" pitchFamily="18" charset="0"/>
                        </a:rPr>
                        <m:t>𝑓</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e>
                      </m:d>
                    </m:oMath>
                  </m:oMathPara>
                </a14:m>
                <a:endParaRPr lang="en-US" altLang="zh-CN" sz="2000" b="0" dirty="0" smtClean="0">
                  <a:solidFill>
                    <a:srgbClr val="000066"/>
                  </a:solidFill>
                </a:endParaRPr>
              </a:p>
              <a:p>
                <a:pPr lvl="0"/>
                <a14:m>
                  <m:oMathPara xmlns:m="http://schemas.openxmlformats.org/officeDocument/2006/math">
                    <m:oMathParaPr>
                      <m:jc m:val="left"/>
                    </m:oMathParaPr>
                    <m:oMath xmlns:m="http://schemas.openxmlformats.org/officeDocument/2006/math">
                      <m:sSup>
                        <m:sSupPr>
                          <m:ctrlPr>
                            <a:rPr lang="en-US" altLang="zh-CN" sz="2000" i="1">
                              <a:solidFill>
                                <a:srgbClr val="000066"/>
                              </a:solidFill>
                              <a:latin typeface="Cambria Math" panose="02040503050406030204" pitchFamily="18" charset="0"/>
                            </a:rPr>
                          </m:ctrlPr>
                        </m:sSupPr>
                        <m:e>
                          <m:r>
                            <a:rPr lang="zh-CN" altLang="en-US" sz="2000" i="0">
                              <a:solidFill>
                                <a:srgbClr val="000066"/>
                              </a:solidFill>
                              <a:latin typeface="Cambria Math" panose="02040503050406030204" pitchFamily="18" charset="0"/>
                            </a:rPr>
                            <m:t>𝛻</m:t>
                          </m:r>
                        </m:e>
                        <m:sup>
                          <m:r>
                            <a:rPr lang="en-US" altLang="zh-CN" sz="2000" i="1">
                              <a:solidFill>
                                <a:srgbClr val="000066"/>
                              </a:solidFill>
                              <a:latin typeface="Cambria Math" panose="02040503050406030204" pitchFamily="18" charset="0"/>
                            </a:rPr>
                            <m:t>2</m:t>
                          </m:r>
                        </m:sup>
                      </m:sSup>
                      <m:r>
                        <a:rPr lang="en-US" altLang="zh-CN" sz="2000" i="1">
                          <a:solidFill>
                            <a:srgbClr val="000066"/>
                          </a:solidFill>
                          <a:latin typeface="Cambria Math" panose="02040503050406030204" pitchFamily="18" charset="0"/>
                        </a:rPr>
                        <m:t>𝑓</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e>
                      </m:d>
                      <m:r>
                        <a:rPr lang="en-US" altLang="zh-CN" sz="2000" b="0" i="1" smtClean="0">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𝑓</m:t>
                      </m:r>
                      <m:d>
                        <m:dPr>
                          <m:ctrlPr>
                            <a:rPr lang="en-US" altLang="zh-CN" sz="2000" i="1">
                              <a:solidFill>
                                <a:srgbClr val="000066"/>
                              </a:solidFill>
                              <a:latin typeface="Cambria Math" panose="02040503050406030204" pitchFamily="18" charset="0"/>
                            </a:rPr>
                          </m:ctrlPr>
                        </m:dPr>
                        <m:e>
                          <m:r>
                            <a:rPr lang="en-US" altLang="zh-CN" sz="2000" i="1">
                              <a:solidFill>
                                <a:srgbClr val="000066"/>
                              </a:solidFill>
                              <a:latin typeface="Cambria Math" panose="02040503050406030204" pitchFamily="18" charset="0"/>
                            </a:rPr>
                            <m:t>𝑥</m:t>
                          </m:r>
                          <m:r>
                            <a:rPr lang="en-US" altLang="zh-CN" sz="2000" i="1">
                              <a:solidFill>
                                <a:srgbClr val="000066"/>
                              </a:solidFill>
                              <a:latin typeface="Cambria Math" panose="02040503050406030204" pitchFamily="18" charset="0"/>
                            </a:rPr>
                            <m:t>+1,</m:t>
                          </m:r>
                          <m:r>
                            <a:rPr lang="en-US" altLang="zh-CN" sz="2000" i="1">
                              <a:solidFill>
                                <a:srgbClr val="000066"/>
                              </a:solidFill>
                              <a:latin typeface="Cambria Math" panose="02040503050406030204" pitchFamily="18" charset="0"/>
                            </a:rPr>
                            <m:t>𝑦</m:t>
                          </m:r>
                        </m:e>
                      </m:d>
                      <m:r>
                        <a:rPr lang="en-US" altLang="zh-CN" sz="2000" i="1">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𝑓</m:t>
                      </m:r>
                      <m:d>
                        <m:dPr>
                          <m:ctrlPr>
                            <a:rPr lang="en-US" altLang="zh-CN" sz="2000" i="1">
                              <a:solidFill>
                                <a:srgbClr val="000066"/>
                              </a:solidFill>
                              <a:latin typeface="Cambria Math" panose="02040503050406030204" pitchFamily="18" charset="0"/>
                            </a:rPr>
                          </m:ctrlPr>
                        </m:dPr>
                        <m:e>
                          <m:r>
                            <a:rPr lang="en-US" altLang="zh-CN" sz="2000" i="1">
                              <a:solidFill>
                                <a:srgbClr val="000066"/>
                              </a:solidFill>
                              <a:latin typeface="Cambria Math" panose="02040503050406030204" pitchFamily="18" charset="0"/>
                            </a:rPr>
                            <m:t>𝑥</m:t>
                          </m:r>
                          <m:r>
                            <a:rPr lang="en-US" altLang="zh-CN" sz="2000" i="1">
                              <a:solidFill>
                                <a:srgbClr val="000066"/>
                              </a:solidFill>
                              <a:latin typeface="Cambria Math" panose="02040503050406030204" pitchFamily="18" charset="0"/>
                            </a:rPr>
                            <m:t>−1,</m:t>
                          </m:r>
                          <m:r>
                            <a:rPr lang="en-US" altLang="zh-CN" sz="2000" i="1">
                              <a:solidFill>
                                <a:srgbClr val="000066"/>
                              </a:solidFill>
                              <a:latin typeface="Cambria Math" panose="02040503050406030204" pitchFamily="18" charset="0"/>
                            </a:rPr>
                            <m:t>𝑦</m:t>
                          </m:r>
                        </m:e>
                      </m:d>
                      <m:r>
                        <a:rPr lang="en-US" altLang="zh-CN" sz="2000" i="1">
                          <a:solidFill>
                            <a:srgbClr val="000066"/>
                          </a:solidFill>
                          <a:latin typeface="Cambria Math" panose="02040503050406030204" pitchFamily="18" charset="0"/>
                        </a:rPr>
                        <m:t>𝑓</m:t>
                      </m:r>
                      <m:d>
                        <m:dPr>
                          <m:ctrlPr>
                            <a:rPr lang="en-US" altLang="zh-CN" sz="2000" i="1">
                              <a:solidFill>
                                <a:srgbClr val="000066"/>
                              </a:solidFill>
                              <a:latin typeface="Cambria Math" panose="02040503050406030204" pitchFamily="18" charset="0"/>
                            </a:rPr>
                          </m:ctrlPr>
                        </m:dPr>
                        <m:e>
                          <m:r>
                            <a:rPr lang="en-US" altLang="zh-CN" sz="2000" i="1">
                              <a:solidFill>
                                <a:srgbClr val="000066"/>
                              </a:solidFill>
                              <a:latin typeface="Cambria Math" panose="02040503050406030204" pitchFamily="18" charset="0"/>
                            </a:rPr>
                            <m:t>𝑥</m:t>
                          </m:r>
                          <m:r>
                            <a:rPr lang="en-US" altLang="zh-CN" sz="2000" i="1">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𝑦</m:t>
                          </m:r>
                          <m:r>
                            <a:rPr lang="en-US" altLang="zh-CN" sz="2000" i="1">
                              <a:solidFill>
                                <a:srgbClr val="000066"/>
                              </a:solidFill>
                              <a:latin typeface="Cambria Math" panose="02040503050406030204" pitchFamily="18" charset="0"/>
                            </a:rPr>
                            <m:t>+1</m:t>
                          </m:r>
                        </m:e>
                      </m:d>
                      <m:r>
                        <a:rPr lang="en-US" altLang="zh-CN" sz="2000" i="1">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𝑓</m:t>
                      </m:r>
                      <m:d>
                        <m:dPr>
                          <m:ctrlPr>
                            <a:rPr lang="en-US" altLang="zh-CN" sz="2000" i="1">
                              <a:solidFill>
                                <a:srgbClr val="000066"/>
                              </a:solidFill>
                              <a:latin typeface="Cambria Math" panose="02040503050406030204" pitchFamily="18" charset="0"/>
                            </a:rPr>
                          </m:ctrlPr>
                        </m:dPr>
                        <m:e>
                          <m:r>
                            <a:rPr lang="en-US" altLang="zh-CN" sz="2000" i="1">
                              <a:solidFill>
                                <a:srgbClr val="000066"/>
                              </a:solidFill>
                              <a:latin typeface="Cambria Math" panose="02040503050406030204" pitchFamily="18" charset="0"/>
                            </a:rPr>
                            <m:t>𝑥</m:t>
                          </m:r>
                          <m:r>
                            <a:rPr lang="en-US" altLang="zh-CN" sz="2000" i="1">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𝑦</m:t>
                          </m:r>
                          <m:r>
                            <a:rPr lang="en-US" altLang="zh-CN" sz="2000" i="1">
                              <a:solidFill>
                                <a:srgbClr val="000066"/>
                              </a:solidFill>
                              <a:latin typeface="Cambria Math" panose="02040503050406030204" pitchFamily="18" charset="0"/>
                            </a:rPr>
                            <m:t>−1</m:t>
                          </m:r>
                        </m:e>
                      </m:d>
                      <m:r>
                        <a:rPr lang="en-US" altLang="zh-CN" sz="2000" i="1">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4</m:t>
                      </m:r>
                      <m:r>
                        <a:rPr lang="en-US" altLang="zh-CN" sz="2000" i="1">
                          <a:solidFill>
                            <a:srgbClr val="000066"/>
                          </a:solidFill>
                          <a:latin typeface="Cambria Math" panose="02040503050406030204" pitchFamily="18" charset="0"/>
                        </a:rPr>
                        <m:t>𝑓</m:t>
                      </m:r>
                      <m:d>
                        <m:dPr>
                          <m:ctrlPr>
                            <a:rPr lang="en-US" altLang="zh-CN" sz="2000" i="1">
                              <a:solidFill>
                                <a:srgbClr val="000066"/>
                              </a:solidFill>
                              <a:latin typeface="Cambria Math" panose="02040503050406030204" pitchFamily="18" charset="0"/>
                            </a:rPr>
                          </m:ctrlPr>
                        </m:dPr>
                        <m:e>
                          <m:r>
                            <a:rPr lang="en-US" altLang="zh-CN" sz="2000" i="1">
                              <a:solidFill>
                                <a:srgbClr val="000066"/>
                              </a:solidFill>
                              <a:latin typeface="Cambria Math" panose="02040503050406030204" pitchFamily="18" charset="0"/>
                            </a:rPr>
                            <m:t>𝑥</m:t>
                          </m:r>
                          <m:r>
                            <a:rPr lang="en-US" altLang="zh-CN" sz="2000" i="1">
                              <a:solidFill>
                                <a:srgbClr val="000066"/>
                              </a:solidFill>
                              <a:latin typeface="Cambria Math" panose="02040503050406030204" pitchFamily="18" charset="0"/>
                            </a:rPr>
                            <m:t>,</m:t>
                          </m:r>
                          <m:r>
                            <a:rPr lang="en-US" altLang="zh-CN" sz="2000" i="1">
                              <a:solidFill>
                                <a:srgbClr val="000066"/>
                              </a:solidFill>
                              <a:latin typeface="Cambria Math" panose="02040503050406030204" pitchFamily="18" charset="0"/>
                            </a:rPr>
                            <m:t>𝑦</m:t>
                          </m:r>
                        </m:e>
                      </m:d>
                    </m:oMath>
                  </m:oMathPara>
                </a14:m>
                <a:endParaRPr lang="zh-CN" altLang="en-US" sz="2000" dirty="0">
                  <a:solidFill>
                    <a:srgbClr val="000066"/>
                  </a:solidFill>
                </a:endParaRPr>
              </a:p>
            </p:txBody>
          </p:sp>
        </mc:Choice>
        <mc:Fallback>
          <p:sp>
            <p:nvSpPr>
              <p:cNvPr id="3" name="矩形 2"/>
              <p:cNvSpPr>
                <a:spLocks noRot="1" noChangeAspect="1" noMove="1" noResize="1" noEditPoints="1" noAdjustHandles="1" noChangeArrowheads="1" noChangeShapeType="1" noTextEdit="1"/>
              </p:cNvSpPr>
              <p:nvPr/>
            </p:nvSpPr>
            <p:spPr>
              <a:xfrm>
                <a:off x="209964" y="3273840"/>
                <a:ext cx="8235973" cy="3466077"/>
              </a:xfrm>
              <a:prstGeom prst="rect">
                <a:avLst/>
              </a:prstGeom>
              <a:blipFill>
                <a:blip r:embed="rId3"/>
                <a:stretch>
                  <a:fillRect l="-1110" t="-1230" b="-7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9656941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617517"/>
            <a:ext cx="8649976" cy="930943"/>
          </a:xfrm>
        </p:spPr>
        <p:txBody>
          <a:bodyPr/>
          <a:lstStyle/>
          <a:p>
            <a:r>
              <a:rPr lang="en-US" altLang="zh-CN" dirty="0">
                <a:solidFill>
                  <a:srgbClr val="002060"/>
                </a:solidFill>
                <a:latin typeface="Arial" panose="020B0604020202020204" pitchFamily="34" charset="0"/>
                <a:cs typeface="Arial" panose="020B0604020202020204" pitchFamily="34" charset="0"/>
              </a:rPr>
              <a:t>3.6.2 Using the Second Derivative for Image Sharpening—The Laplacian</a:t>
            </a:r>
          </a:p>
        </p:txBody>
      </p:sp>
      <p:sp>
        <p:nvSpPr>
          <p:cNvPr id="10" name="内容占位符 1"/>
          <p:cNvSpPr txBox="1">
            <a:spLocks/>
          </p:cNvSpPr>
          <p:nvPr/>
        </p:nvSpPr>
        <p:spPr>
          <a:xfrm>
            <a:off x="3208793" y="3861231"/>
            <a:ext cx="5796302" cy="285780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 a </a:t>
            </a:r>
          </a:p>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b</a:t>
            </a:r>
            <a:r>
              <a:rPr lang="en-US" altLang="zh-CN" dirty="0" smtClean="0">
                <a:solidFill>
                  <a:srgbClr val="002060"/>
                </a:solidFill>
                <a:latin typeface="Arial" panose="020B0604020202020204" pitchFamily="34" charset="0"/>
                <a:cs typeface="Arial" panose="020B0604020202020204" pitchFamily="34" charset="0"/>
              </a:rPr>
              <a:t> c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e</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3.38</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Blurred image of the North Pole of the moon.</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Laplacian without scaling.</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Laplacian with scaling.</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Image sharpened using the mask in Fig.37(a).</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(e) Result of using the mask in Fig. 3.37(b).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60115" y="1681626"/>
            <a:ext cx="2841054" cy="49186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2" name="矩形 1"/>
              <p:cNvSpPr/>
              <p:nvPr/>
            </p:nvSpPr>
            <p:spPr>
              <a:xfrm>
                <a:off x="3101169" y="1681626"/>
                <a:ext cx="6165470" cy="954107"/>
              </a:xfrm>
              <a:prstGeom prst="rect">
                <a:avLst/>
              </a:prstGeom>
            </p:spPr>
            <p:txBody>
              <a:bodyPr wrap="none">
                <a:spAutoFit/>
              </a:bodyPr>
              <a:lstStyle/>
              <a:p>
                <a:r>
                  <a:rPr lang="en-US" altLang="zh-CN" sz="3200" dirty="0" smtClean="0">
                    <a:solidFill>
                      <a:srgbClr val="000066"/>
                    </a:solidFill>
                  </a:rPr>
                  <a:t>Image sharpening using Laplacian</a:t>
                </a:r>
              </a:p>
              <a:p>
                <a:pPr/>
                <a14:m>
                  <m:oMathPara xmlns:m="http://schemas.openxmlformats.org/officeDocument/2006/math">
                    <m:oMathParaPr>
                      <m:jc m:val="centerGroup"/>
                    </m:oMathParaPr>
                    <m:oMath xmlns:m="http://schemas.openxmlformats.org/officeDocument/2006/math">
                      <m:r>
                        <a:rPr lang="en-US" altLang="zh-CN" sz="2400" b="0" i="1" smtClean="0">
                          <a:solidFill>
                            <a:srgbClr val="000066"/>
                          </a:solidFill>
                          <a:latin typeface="Cambria Math" panose="02040503050406030204" pitchFamily="18" charset="0"/>
                        </a:rPr>
                        <m:t>𝑔</m:t>
                      </m:r>
                      <m:d>
                        <m:dPr>
                          <m:ctrlPr>
                            <a:rPr lang="en-US" altLang="zh-CN" sz="2400" b="0" i="1" smtClean="0">
                              <a:solidFill>
                                <a:srgbClr val="000066"/>
                              </a:solidFill>
                              <a:latin typeface="Cambria Math" panose="02040503050406030204" pitchFamily="18" charset="0"/>
                            </a:rPr>
                          </m:ctrlPr>
                        </m:dPr>
                        <m:e>
                          <m:r>
                            <a:rPr lang="en-US" altLang="zh-CN" sz="2400" b="0" i="1" smtClean="0">
                              <a:solidFill>
                                <a:srgbClr val="000066"/>
                              </a:solidFill>
                              <a:latin typeface="Cambria Math" panose="02040503050406030204" pitchFamily="18" charset="0"/>
                            </a:rPr>
                            <m:t>𝑥</m:t>
                          </m:r>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𝑦</m:t>
                          </m:r>
                        </m:e>
                      </m:d>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𝑓</m:t>
                      </m:r>
                      <m:d>
                        <m:dPr>
                          <m:ctrlPr>
                            <a:rPr lang="en-US" altLang="zh-CN" sz="2400" b="0" i="1" smtClean="0">
                              <a:solidFill>
                                <a:srgbClr val="000066"/>
                              </a:solidFill>
                              <a:latin typeface="Cambria Math" panose="02040503050406030204" pitchFamily="18" charset="0"/>
                            </a:rPr>
                          </m:ctrlPr>
                        </m:dPr>
                        <m:e>
                          <m:r>
                            <a:rPr lang="en-US" altLang="zh-CN" sz="2400" b="0" i="1" smtClean="0">
                              <a:solidFill>
                                <a:srgbClr val="000066"/>
                              </a:solidFill>
                              <a:latin typeface="Cambria Math" panose="02040503050406030204" pitchFamily="18" charset="0"/>
                            </a:rPr>
                            <m:t>𝑥</m:t>
                          </m:r>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𝑦</m:t>
                          </m:r>
                        </m:e>
                      </m:d>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𝑐</m:t>
                      </m:r>
                      <m:d>
                        <m:dPr>
                          <m:begChr m:val="["/>
                          <m:endChr m:val="]"/>
                          <m:ctrlPr>
                            <a:rPr lang="en-US" altLang="zh-CN" sz="2400" b="0" i="1" smtClean="0">
                              <a:solidFill>
                                <a:srgbClr val="000066"/>
                              </a:solidFill>
                              <a:latin typeface="Cambria Math" panose="02040503050406030204" pitchFamily="18" charset="0"/>
                            </a:rPr>
                          </m:ctrlPr>
                        </m:dPr>
                        <m:e>
                          <m:sSup>
                            <m:sSupPr>
                              <m:ctrlPr>
                                <a:rPr lang="en-US" altLang="zh-CN" sz="2400" i="1">
                                  <a:solidFill>
                                    <a:srgbClr val="000066"/>
                                  </a:solidFill>
                                  <a:latin typeface="Cambria Math" panose="02040503050406030204" pitchFamily="18" charset="0"/>
                                </a:rPr>
                              </m:ctrlPr>
                            </m:sSupPr>
                            <m:e>
                              <m:r>
                                <a:rPr lang="zh-CN" altLang="en-US" sz="2400" i="0">
                                  <a:solidFill>
                                    <a:srgbClr val="000066"/>
                                  </a:solidFill>
                                  <a:latin typeface="Cambria Math" panose="02040503050406030204" pitchFamily="18" charset="0"/>
                                </a:rPr>
                                <m:t>𝛻</m:t>
                              </m:r>
                            </m:e>
                            <m:sup>
                              <m:r>
                                <a:rPr lang="en-US" altLang="zh-CN" sz="2400" i="1">
                                  <a:solidFill>
                                    <a:srgbClr val="000066"/>
                                  </a:solidFill>
                                  <a:latin typeface="Cambria Math" panose="02040503050406030204" pitchFamily="18" charset="0"/>
                                </a:rPr>
                                <m:t>2</m:t>
                              </m:r>
                            </m:sup>
                          </m:sSup>
                          <m:r>
                            <a:rPr lang="en-US" altLang="zh-CN" sz="2400" i="1">
                              <a:solidFill>
                                <a:srgbClr val="000066"/>
                              </a:solidFill>
                              <a:latin typeface="Cambria Math" panose="02040503050406030204" pitchFamily="18" charset="0"/>
                            </a:rPr>
                            <m:t>𝑓</m:t>
                          </m:r>
                          <m:d>
                            <m:dPr>
                              <m:ctrlPr>
                                <a:rPr lang="en-US" altLang="zh-CN" sz="2400" i="1">
                                  <a:solidFill>
                                    <a:srgbClr val="000066"/>
                                  </a:solidFill>
                                  <a:latin typeface="Cambria Math" panose="02040503050406030204" pitchFamily="18" charset="0"/>
                                </a:rPr>
                              </m:ctrlPr>
                            </m:dPr>
                            <m:e>
                              <m:r>
                                <a:rPr lang="en-US" altLang="zh-CN" sz="2400" i="1">
                                  <a:solidFill>
                                    <a:srgbClr val="000066"/>
                                  </a:solidFill>
                                  <a:latin typeface="Cambria Math" panose="02040503050406030204" pitchFamily="18" charset="0"/>
                                </a:rPr>
                                <m:t>𝑥</m:t>
                              </m:r>
                              <m:r>
                                <a:rPr lang="en-US" altLang="zh-CN" sz="2400" i="1">
                                  <a:solidFill>
                                    <a:srgbClr val="000066"/>
                                  </a:solidFill>
                                  <a:latin typeface="Cambria Math" panose="02040503050406030204" pitchFamily="18" charset="0"/>
                                </a:rPr>
                                <m:t>,</m:t>
                              </m:r>
                              <m:r>
                                <a:rPr lang="en-US" altLang="zh-CN" sz="2400" i="1">
                                  <a:solidFill>
                                    <a:srgbClr val="000066"/>
                                  </a:solidFill>
                                  <a:latin typeface="Cambria Math" panose="02040503050406030204" pitchFamily="18" charset="0"/>
                                </a:rPr>
                                <m:t>𝑦</m:t>
                              </m:r>
                            </m:e>
                          </m:d>
                        </m:e>
                      </m:d>
                    </m:oMath>
                  </m:oMathPara>
                </a14:m>
                <a:endParaRPr lang="zh-CN" altLang="en-US" sz="2400" dirty="0"/>
              </a:p>
            </p:txBody>
          </p:sp>
        </mc:Choice>
        <mc:Fallback>
          <p:sp>
            <p:nvSpPr>
              <p:cNvPr id="2" name="矩形 1"/>
              <p:cNvSpPr>
                <a:spLocks noRot="1" noChangeAspect="1" noMove="1" noResize="1" noEditPoints="1" noAdjustHandles="1" noChangeArrowheads="1" noChangeShapeType="1" noTextEdit="1"/>
              </p:cNvSpPr>
              <p:nvPr/>
            </p:nvSpPr>
            <p:spPr>
              <a:xfrm>
                <a:off x="3101169" y="1681626"/>
                <a:ext cx="6165470" cy="954107"/>
              </a:xfrm>
              <a:prstGeom prst="rect">
                <a:avLst/>
              </a:prstGeom>
              <a:blipFill>
                <a:blip r:embed="rId3"/>
                <a:stretch>
                  <a:fillRect l="-2572" t="-8333" r="-1780" b="-8333"/>
                </a:stretch>
              </a:blipFill>
            </p:spPr>
            <p:txBody>
              <a:bodyPr/>
              <a:lstStyle/>
              <a:p>
                <a:r>
                  <a:rPr lang="zh-CN" altLang="en-US">
                    <a:noFill/>
                  </a:rPr>
                  <a:t> </a:t>
                </a:r>
              </a:p>
            </p:txBody>
          </p:sp>
        </mc:Fallback>
      </mc:AlternateContent>
      <p:graphicFrame>
        <p:nvGraphicFramePr>
          <p:cNvPr id="9" name="表格 8"/>
          <p:cNvGraphicFramePr>
            <a:graphicFrameLocks noGrp="1"/>
          </p:cNvGraphicFramePr>
          <p:nvPr>
            <p:extLst>
              <p:ext uri="{D42A27DB-BD31-4B8C-83A1-F6EECF244321}">
                <p14:modId xmlns:p14="http://schemas.microsoft.com/office/powerpoint/2010/main" xmlns="" val="462380618"/>
              </p:ext>
            </p:extLst>
          </p:nvPr>
        </p:nvGraphicFramePr>
        <p:xfrm>
          <a:off x="5519569" y="2768899"/>
          <a:ext cx="1174750" cy="1235075"/>
        </p:xfrm>
        <a:graphic>
          <a:graphicData uri="http://schemas.openxmlformats.org/drawingml/2006/table">
            <a:tbl>
              <a:tblPr/>
              <a:tblGrid>
                <a:gridCol w="392112">
                  <a:extLst>
                    <a:ext uri="{9D8B030D-6E8A-4147-A177-3AD203B41FA5}">
                      <a16:colId xmlns="" xmlns:a16="http://schemas.microsoft.com/office/drawing/2014/main" val="20000"/>
                    </a:ext>
                  </a:extLst>
                </a:gridCol>
                <a:gridCol w="392113">
                  <a:extLst>
                    <a:ext uri="{9D8B030D-6E8A-4147-A177-3AD203B41FA5}">
                      <a16:colId xmlns="" xmlns:a16="http://schemas.microsoft.com/office/drawing/2014/main" val="20001"/>
                    </a:ext>
                  </a:extLst>
                </a:gridCol>
                <a:gridCol w="390525">
                  <a:extLst>
                    <a:ext uri="{9D8B030D-6E8A-4147-A177-3AD203B41FA5}">
                      <a16:colId xmlns="" xmlns:a16="http://schemas.microsoft.com/office/drawing/2014/main" val="20002"/>
                    </a:ext>
                  </a:extLst>
                </a:gridCol>
              </a:tblGrid>
              <a:tr h="503367">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extLst>
                  <a:ext uri="{0D108BD9-81ED-4DB2-BD59-A6C34878D82A}">
                    <a16:rowId xmlns="" xmlns:a16="http://schemas.microsoft.com/office/drawing/2014/main" val="10000"/>
                  </a:ext>
                </a:extLst>
              </a:tr>
              <a:tr h="365854">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 9</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extLst>
                  <a:ext uri="{0D108BD9-81ED-4DB2-BD59-A6C34878D82A}">
                    <a16:rowId xmlns="" xmlns:a16="http://schemas.microsoft.com/office/drawing/2014/main" val="10001"/>
                  </a:ext>
                </a:extLst>
              </a:tr>
              <a:tr h="365854">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xmlns="" val="19064489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5783283" y="1654056"/>
            <a:ext cx="3063834" cy="484174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c</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   d e</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3.41(DIP 2</a:t>
            </a:r>
            <a:r>
              <a:rPr lang="en-US" altLang="zh-CN" b="1" baseline="30000" dirty="0" smtClean="0">
                <a:solidFill>
                  <a:srgbClr val="002060"/>
                </a:solidFill>
                <a:latin typeface="Arial" panose="020B0604020202020204" pitchFamily="34" charset="0"/>
                <a:cs typeface="Arial" panose="020B0604020202020204" pitchFamily="34" charset="0"/>
              </a:rPr>
              <a:t>nd</a:t>
            </a:r>
            <a:r>
              <a:rPr lang="en-US" altLang="zh-CN" b="1" dirty="0" smtClean="0">
                <a:solidFill>
                  <a:srgbClr val="002060"/>
                </a:solidFill>
                <a:latin typeface="Arial" panose="020B0604020202020204" pitchFamily="34" charset="0"/>
                <a:cs typeface="Arial" panose="020B0604020202020204" pitchFamily="34" charset="0"/>
              </a:rPr>
              <a:t> Edition)</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Composite Laplacian mask.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A second composite mask.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Scanning electron microscope image.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and (e) Results of filtering with the mask in (a) and (b), respectively. Note how much shaper (e) is that (d).</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13063"/>
          <a:stretch/>
        </p:blipFill>
        <p:spPr bwMode="auto">
          <a:xfrm>
            <a:off x="355118" y="1654056"/>
            <a:ext cx="5289550" cy="44315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标题 2"/>
          <p:cNvSpPr>
            <a:spLocks noGrp="1"/>
          </p:cNvSpPr>
          <p:nvPr>
            <p:ph type="title"/>
          </p:nvPr>
        </p:nvSpPr>
        <p:spPr>
          <a:xfrm>
            <a:off x="355118" y="617517"/>
            <a:ext cx="8649976" cy="930943"/>
          </a:xfrm>
        </p:spPr>
        <p:txBody>
          <a:bodyPr/>
          <a:lstStyle/>
          <a:p>
            <a:r>
              <a:rPr lang="en-US" altLang="zh-CN" dirty="0">
                <a:solidFill>
                  <a:srgbClr val="002060"/>
                </a:solidFill>
                <a:latin typeface="Arial" panose="020B0604020202020204" pitchFamily="34" charset="0"/>
                <a:cs typeface="Arial" panose="020B0604020202020204" pitchFamily="34" charset="0"/>
              </a:rPr>
              <a:t>3.6.2 Using the Second Derivative for Image Sharpening—The Laplacian</a:t>
            </a:r>
          </a:p>
        </p:txBody>
      </p:sp>
    </p:spTree>
    <p:extLst>
      <p:ext uri="{BB962C8B-B14F-4D97-AF65-F5344CB8AC3E}">
        <p14:creationId xmlns:p14="http://schemas.microsoft.com/office/powerpoint/2010/main" xmlns="" val="26952019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587533"/>
            <a:ext cx="8649976" cy="960928"/>
          </a:xfrm>
        </p:spPr>
        <p:txBody>
          <a:bodyPr/>
          <a:lstStyle/>
          <a:p>
            <a:r>
              <a:rPr lang="en-US" altLang="zh-CN" dirty="0">
                <a:solidFill>
                  <a:srgbClr val="002060"/>
                </a:solidFill>
                <a:latin typeface="Arial" panose="020B0604020202020204" pitchFamily="34" charset="0"/>
                <a:cs typeface="Arial" panose="020B0604020202020204" pitchFamily="34" charset="0"/>
              </a:rPr>
              <a:t>3.6.3 </a:t>
            </a:r>
            <a:r>
              <a:rPr lang="en-US" altLang="zh-CN" dirty="0" err="1">
                <a:solidFill>
                  <a:srgbClr val="002060"/>
                </a:solidFill>
                <a:latin typeface="Arial" panose="020B0604020202020204" pitchFamily="34" charset="0"/>
                <a:cs typeface="Arial" panose="020B0604020202020204" pitchFamily="34" charset="0"/>
              </a:rPr>
              <a:t>Unsharp</a:t>
            </a:r>
            <a:r>
              <a:rPr lang="en-US" altLang="zh-CN" dirty="0">
                <a:solidFill>
                  <a:srgbClr val="002060"/>
                </a:solidFill>
                <a:latin typeface="Arial" panose="020B0604020202020204" pitchFamily="34" charset="0"/>
                <a:cs typeface="Arial" panose="020B0604020202020204" pitchFamily="34" charset="0"/>
              </a:rPr>
              <a:t> Masking and </a:t>
            </a:r>
            <a:r>
              <a:rPr lang="en-US" altLang="zh-CN" dirty="0" err="1">
                <a:solidFill>
                  <a:srgbClr val="002060"/>
                </a:solidFill>
                <a:latin typeface="Arial" panose="020B0604020202020204" pitchFamily="34" charset="0"/>
                <a:cs typeface="Arial" panose="020B0604020202020204" pitchFamily="34" charset="0"/>
              </a:rPr>
              <a:t>Highboost</a:t>
            </a:r>
            <a:r>
              <a:rPr lang="en-US" altLang="zh-CN" dirty="0">
                <a:solidFill>
                  <a:srgbClr val="002060"/>
                </a:solidFill>
                <a:latin typeface="Arial" panose="020B0604020202020204" pitchFamily="34" charset="0"/>
                <a:cs typeface="Arial" panose="020B0604020202020204" pitchFamily="34" charset="0"/>
              </a:rPr>
              <a:t> Filtering</a:t>
            </a:r>
          </a:p>
        </p:txBody>
      </p:sp>
      <p:sp>
        <p:nvSpPr>
          <p:cNvPr id="10" name="内容占位符 1"/>
          <p:cNvSpPr txBox="1">
            <a:spLocks/>
          </p:cNvSpPr>
          <p:nvPr/>
        </p:nvSpPr>
        <p:spPr>
          <a:xfrm>
            <a:off x="6827171" y="1541252"/>
            <a:ext cx="2316829" cy="447699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3.39</a:t>
            </a:r>
            <a:r>
              <a:rPr lang="en-US" altLang="zh-CN" b="1" dirty="0">
                <a:solidFill>
                  <a:srgbClr val="002060"/>
                </a:solidFill>
                <a:latin typeface="Arial" panose="020B0604020202020204" pitchFamily="34" charset="0"/>
                <a:cs typeface="Arial" panose="020B0604020202020204" pitchFamily="34" charset="0"/>
              </a:rPr>
              <a:t> </a:t>
            </a:r>
            <a:r>
              <a:rPr lang="en-US" altLang="zh-CN" dirty="0" smtClean="0">
                <a:solidFill>
                  <a:srgbClr val="002060"/>
                </a:solidFill>
                <a:latin typeface="Arial" panose="020B0604020202020204" pitchFamily="34" charset="0"/>
                <a:cs typeface="Arial" panose="020B0604020202020204" pitchFamily="34" charset="0"/>
              </a:rPr>
              <a:t>1-D illustration of the mechanics of </a:t>
            </a:r>
            <a:r>
              <a:rPr lang="en-US" altLang="zh-CN" dirty="0" err="1" smtClean="0">
                <a:solidFill>
                  <a:srgbClr val="002060"/>
                </a:solidFill>
                <a:latin typeface="Arial" panose="020B0604020202020204" pitchFamily="34" charset="0"/>
                <a:cs typeface="Arial" panose="020B0604020202020204" pitchFamily="34" charset="0"/>
              </a:rPr>
              <a:t>unsharp</a:t>
            </a:r>
            <a:r>
              <a:rPr lang="en-US" altLang="zh-CN" dirty="0" smtClean="0">
                <a:solidFill>
                  <a:srgbClr val="002060"/>
                </a:solidFill>
                <a:latin typeface="Arial" panose="020B0604020202020204" pitchFamily="34" charset="0"/>
                <a:cs typeface="Arial" panose="020B0604020202020204" pitchFamily="34" charset="0"/>
              </a:rPr>
              <a:t> masking. (a) Original signal. (b) Blurred signal with original shown dashed for reference. (c) </a:t>
            </a:r>
            <a:r>
              <a:rPr lang="en-US" altLang="zh-CN" dirty="0" err="1" smtClean="0">
                <a:solidFill>
                  <a:srgbClr val="002060"/>
                </a:solidFill>
                <a:latin typeface="Arial" panose="020B0604020202020204" pitchFamily="34" charset="0"/>
                <a:cs typeface="Arial" panose="020B0604020202020204" pitchFamily="34" charset="0"/>
              </a:rPr>
              <a:t>Unsharp</a:t>
            </a:r>
            <a:r>
              <a:rPr lang="en-US" altLang="zh-CN" dirty="0" smtClean="0">
                <a:solidFill>
                  <a:srgbClr val="002060"/>
                </a:solidFill>
                <a:latin typeface="Arial" panose="020B0604020202020204" pitchFamily="34" charset="0"/>
                <a:cs typeface="Arial" panose="020B0604020202020204" pitchFamily="34" charset="0"/>
              </a:rPr>
              <a:t> mask. (d) Sharpened signal, obtained by adding (c) to (a).</a:t>
            </a:r>
          </a:p>
        </p:txBody>
      </p:sp>
      <mc:AlternateContent xmlns:mc="http://schemas.openxmlformats.org/markup-compatibility/2006">
        <mc:Choice xmlns:a14="http://schemas.microsoft.com/office/drawing/2010/main" xmlns="" Requires="a14">
          <p:sp>
            <p:nvSpPr>
              <p:cNvPr id="2" name="矩形 1"/>
              <p:cNvSpPr/>
              <p:nvPr/>
            </p:nvSpPr>
            <p:spPr>
              <a:xfrm>
                <a:off x="118753" y="1651640"/>
                <a:ext cx="4260067" cy="4815742"/>
              </a:xfrm>
              <a:prstGeom prst="rect">
                <a:avLst/>
              </a:prstGeom>
            </p:spPr>
            <p:txBody>
              <a:bodyPr wrap="square">
                <a:spAutoFit/>
              </a:bodyPr>
              <a:lstStyle/>
              <a:p>
                <a:r>
                  <a:rPr lang="en-US" altLang="zh-CN" sz="2400" dirty="0" smtClean="0">
                    <a:solidFill>
                      <a:srgbClr val="000066"/>
                    </a:solidFill>
                  </a:rPr>
                  <a:t>Unsharp Masking and </a:t>
                </a:r>
                <a:r>
                  <a:rPr lang="en-US" altLang="zh-CN" sz="2400" dirty="0" err="1" smtClean="0">
                    <a:solidFill>
                      <a:srgbClr val="000066"/>
                    </a:solidFill>
                  </a:rPr>
                  <a:t>Highboost</a:t>
                </a:r>
                <a:r>
                  <a:rPr lang="en-US" altLang="zh-CN" sz="2400" dirty="0" smtClean="0">
                    <a:solidFill>
                      <a:srgbClr val="000066"/>
                    </a:solidFill>
                  </a:rPr>
                  <a:t> Filtering</a:t>
                </a:r>
              </a:p>
              <a:p>
                <a:pPr marL="457200" indent="-457200">
                  <a:buFont typeface="+mj-lt"/>
                  <a:buAutoNum type="arabicPeriod"/>
                </a:pPr>
                <a:r>
                  <a:rPr lang="en-US" altLang="zh-CN" sz="2400" dirty="0" smtClean="0">
                    <a:solidFill>
                      <a:srgbClr val="000066"/>
                    </a:solidFill>
                  </a:rPr>
                  <a:t>Blur the original image.</a:t>
                </a:r>
              </a:p>
              <a:p>
                <a:pPr marL="457200" indent="-457200">
                  <a:buFont typeface="+mj-lt"/>
                  <a:buAutoNum type="arabicPeriod"/>
                </a:pPr>
                <a:r>
                  <a:rPr lang="en-US" altLang="zh-CN" sz="2400" dirty="0" err="1" smtClean="0">
                    <a:solidFill>
                      <a:srgbClr val="000066"/>
                    </a:solidFill>
                  </a:rPr>
                  <a:t>Substract</a:t>
                </a:r>
                <a:r>
                  <a:rPr lang="en-US" altLang="zh-CN" sz="2400" dirty="0" smtClean="0">
                    <a:solidFill>
                      <a:srgbClr val="000066"/>
                    </a:solidFill>
                  </a:rPr>
                  <a:t> the blurred image from the original(mask).</a:t>
                </a:r>
              </a:p>
              <a:p>
                <a:pPr marL="457200" indent="-457200">
                  <a:buFont typeface="+mj-lt"/>
                  <a:buAutoNum type="arabicPeriod"/>
                </a:pPr>
                <a:r>
                  <a:rPr lang="en-US" altLang="zh-CN" sz="2400" dirty="0" smtClean="0">
                    <a:solidFill>
                      <a:srgbClr val="000066"/>
                    </a:solidFill>
                  </a:rPr>
                  <a:t>Add the mask to the original.</a:t>
                </a:r>
              </a:p>
              <a:p>
                <a:pPr marL="457200" indent="-457200">
                  <a:buFont typeface="+mj-lt"/>
                  <a:buAutoNum type="arabicPeriod"/>
                </a:pPr>
                <a:endParaRPr lang="en-US" altLang="zh-CN" sz="2400" dirty="0" smtClean="0">
                  <a:solidFill>
                    <a:srgbClr val="000066"/>
                  </a:solidFill>
                </a:endParaRPr>
              </a:p>
              <a:p>
                <a:pPr/>
                <a14:m>
                  <m:oMathPara xmlns:m="http://schemas.openxmlformats.org/officeDocument/2006/math">
                    <m:oMathParaPr>
                      <m:jc m:val="left"/>
                    </m:oMathParaPr>
                    <m:oMath xmlns:m="http://schemas.openxmlformats.org/officeDocument/2006/math">
                      <m:sSub>
                        <m:sSubPr>
                          <m:ctrlPr>
                            <a:rPr lang="en-US" altLang="zh-CN" sz="2000" b="0" i="1" smtClean="0">
                              <a:solidFill>
                                <a:srgbClr val="000066"/>
                              </a:solidFill>
                              <a:latin typeface="Cambria Math" panose="02040503050406030204" pitchFamily="18" charset="0"/>
                            </a:rPr>
                          </m:ctrlPr>
                        </m:sSubPr>
                        <m:e>
                          <m:r>
                            <a:rPr lang="en-US" altLang="zh-CN" sz="2000" b="0" i="1" smtClean="0">
                              <a:solidFill>
                                <a:srgbClr val="000066"/>
                              </a:solidFill>
                              <a:latin typeface="Cambria Math" panose="02040503050406030204" pitchFamily="18" charset="0"/>
                            </a:rPr>
                            <m:t>𝑔</m:t>
                          </m:r>
                        </m:e>
                        <m:sub>
                          <m:r>
                            <a:rPr lang="en-US" altLang="zh-CN" sz="2000" b="0" i="1" smtClean="0">
                              <a:solidFill>
                                <a:srgbClr val="000066"/>
                              </a:solidFill>
                              <a:latin typeface="Cambria Math" panose="02040503050406030204" pitchFamily="18" charset="0"/>
                            </a:rPr>
                            <m:t>𝑚𝑎𝑠𝑘</m:t>
                          </m:r>
                        </m:sub>
                      </m:sSub>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e>
                      </m:d>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𝑓</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e>
                      </m:d>
                      <m:r>
                        <a:rPr lang="en-US" altLang="zh-CN" sz="2000" b="0" i="1" smtClean="0">
                          <a:solidFill>
                            <a:srgbClr val="000066"/>
                          </a:solidFill>
                          <a:latin typeface="Cambria Math" panose="02040503050406030204" pitchFamily="18" charset="0"/>
                        </a:rPr>
                        <m:t>−</m:t>
                      </m:r>
                      <m:acc>
                        <m:accPr>
                          <m:chr m:val="̅"/>
                          <m:ctrlPr>
                            <a:rPr lang="en-US" altLang="zh-CN" sz="2000" b="0" i="1" smtClean="0">
                              <a:solidFill>
                                <a:srgbClr val="000066"/>
                              </a:solidFill>
                              <a:latin typeface="Cambria Math" panose="02040503050406030204" pitchFamily="18" charset="0"/>
                            </a:rPr>
                          </m:ctrlPr>
                        </m:accPr>
                        <m:e>
                          <m:r>
                            <a:rPr lang="en-US" altLang="zh-CN" sz="2000" b="0" i="1" smtClean="0">
                              <a:solidFill>
                                <a:srgbClr val="000066"/>
                              </a:solidFill>
                              <a:latin typeface="Cambria Math" panose="02040503050406030204" pitchFamily="18" charset="0"/>
                            </a:rPr>
                            <m:t>𝑓</m:t>
                          </m:r>
                        </m:e>
                      </m:acc>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e>
                      </m:d>
                    </m:oMath>
                  </m:oMathPara>
                </a14:m>
                <a:endParaRPr lang="en-US" altLang="zh-CN" sz="2000" dirty="0" smtClean="0">
                  <a:solidFill>
                    <a:srgbClr val="000066"/>
                  </a:solidFill>
                </a:endParaRPr>
              </a:p>
              <a:p>
                <a:pPr/>
                <a14:m>
                  <m:oMathPara xmlns:m="http://schemas.openxmlformats.org/officeDocument/2006/math">
                    <m:oMathParaPr>
                      <m:jc m:val="left"/>
                    </m:oMathParaPr>
                    <m:oMath xmlns:m="http://schemas.openxmlformats.org/officeDocument/2006/math">
                      <m:r>
                        <a:rPr lang="en-US" altLang="zh-CN" sz="2000" b="0" i="1" smtClean="0">
                          <a:solidFill>
                            <a:srgbClr val="000066"/>
                          </a:solidFill>
                          <a:latin typeface="Cambria Math" panose="02040503050406030204" pitchFamily="18" charset="0"/>
                        </a:rPr>
                        <m:t>𝑔</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e>
                      </m:d>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𝑓</m:t>
                      </m:r>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e>
                      </m:d>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𝑘</m:t>
                      </m:r>
                      <m:r>
                        <a:rPr lang="en-US" altLang="zh-CN" sz="2000" b="0" i="1" smtClean="0">
                          <a:solidFill>
                            <a:srgbClr val="000066"/>
                          </a:solidFill>
                          <a:latin typeface="Cambria Math" panose="02040503050406030204" pitchFamily="18" charset="0"/>
                        </a:rPr>
                        <m:t> ⋅</m:t>
                      </m:r>
                      <m:sSub>
                        <m:sSubPr>
                          <m:ctrlPr>
                            <a:rPr lang="en-US" altLang="zh-CN" sz="2000" b="0" i="1" smtClean="0">
                              <a:solidFill>
                                <a:srgbClr val="000066"/>
                              </a:solidFill>
                              <a:latin typeface="Cambria Math" panose="02040503050406030204" pitchFamily="18" charset="0"/>
                            </a:rPr>
                          </m:ctrlPr>
                        </m:sSubPr>
                        <m:e>
                          <m:r>
                            <a:rPr lang="en-US" altLang="zh-CN" sz="2000" b="0" i="1" smtClean="0">
                              <a:solidFill>
                                <a:srgbClr val="000066"/>
                              </a:solidFill>
                              <a:latin typeface="Cambria Math" panose="02040503050406030204" pitchFamily="18" charset="0"/>
                            </a:rPr>
                            <m:t>𝑔</m:t>
                          </m:r>
                        </m:e>
                        <m:sub>
                          <m:r>
                            <a:rPr lang="en-US" altLang="zh-CN" sz="2000" b="0" i="1" smtClean="0">
                              <a:solidFill>
                                <a:srgbClr val="000066"/>
                              </a:solidFill>
                              <a:latin typeface="Cambria Math" panose="02040503050406030204" pitchFamily="18" charset="0"/>
                            </a:rPr>
                            <m:t>𝑚𝑎𝑠𝑘</m:t>
                          </m:r>
                        </m:sub>
                      </m:sSub>
                      <m:d>
                        <m:dPr>
                          <m:ctrlPr>
                            <a:rPr lang="en-US" altLang="zh-CN" sz="2000" b="0" i="1" smtClean="0">
                              <a:solidFill>
                                <a:srgbClr val="000066"/>
                              </a:solidFill>
                              <a:latin typeface="Cambria Math" panose="02040503050406030204" pitchFamily="18" charset="0"/>
                            </a:rPr>
                          </m:ctrlPr>
                        </m:dPr>
                        <m:e>
                          <m:r>
                            <a:rPr lang="en-US" altLang="zh-CN" sz="2000" b="0" i="1" smtClean="0">
                              <a:solidFill>
                                <a:srgbClr val="000066"/>
                              </a:solidFill>
                              <a:latin typeface="Cambria Math" panose="02040503050406030204" pitchFamily="18" charset="0"/>
                            </a:rPr>
                            <m:t>𝑥</m:t>
                          </m:r>
                          <m:r>
                            <a:rPr lang="en-US" altLang="zh-CN" sz="2000" b="0" i="1" smtClean="0">
                              <a:solidFill>
                                <a:srgbClr val="000066"/>
                              </a:solidFill>
                              <a:latin typeface="Cambria Math" panose="02040503050406030204" pitchFamily="18" charset="0"/>
                            </a:rPr>
                            <m:t>,</m:t>
                          </m:r>
                          <m:r>
                            <a:rPr lang="en-US" altLang="zh-CN" sz="2000" b="0" i="1" smtClean="0">
                              <a:solidFill>
                                <a:srgbClr val="000066"/>
                              </a:solidFill>
                              <a:latin typeface="Cambria Math" panose="02040503050406030204" pitchFamily="18" charset="0"/>
                            </a:rPr>
                            <m:t>𝑦</m:t>
                          </m:r>
                        </m:e>
                      </m:d>
                    </m:oMath>
                  </m:oMathPara>
                </a14:m>
                <a:endParaRPr lang="en-US" altLang="zh-CN" sz="2400" dirty="0" smtClean="0">
                  <a:solidFill>
                    <a:srgbClr val="000066"/>
                  </a:solidFill>
                </a:endParaRPr>
              </a:p>
              <a:p>
                <a:r>
                  <a:rPr lang="en-US" altLang="zh-CN" sz="2400" dirty="0" smtClean="0">
                    <a:solidFill>
                      <a:srgbClr val="000066"/>
                    </a:solidFill>
                  </a:rPr>
                  <a:t>k=1: </a:t>
                </a:r>
                <a:r>
                  <a:rPr lang="en-US" altLang="zh-CN" sz="2400" dirty="0" err="1" smtClean="0">
                    <a:solidFill>
                      <a:srgbClr val="000066"/>
                    </a:solidFill>
                  </a:rPr>
                  <a:t>Unsharp</a:t>
                </a:r>
                <a:r>
                  <a:rPr lang="en-US" altLang="zh-CN" sz="2400" dirty="0" smtClean="0">
                    <a:solidFill>
                      <a:srgbClr val="000066"/>
                    </a:solidFill>
                  </a:rPr>
                  <a:t> masking</a:t>
                </a:r>
              </a:p>
              <a:p>
                <a:r>
                  <a:rPr lang="en-US" altLang="zh-CN" sz="2400" dirty="0" smtClean="0">
                    <a:solidFill>
                      <a:srgbClr val="000066"/>
                    </a:solidFill>
                  </a:rPr>
                  <a:t>k&gt;1: </a:t>
                </a:r>
                <a:r>
                  <a:rPr lang="en-US" altLang="zh-CN" sz="2400" dirty="0" err="1" smtClean="0">
                    <a:solidFill>
                      <a:srgbClr val="000066"/>
                    </a:solidFill>
                  </a:rPr>
                  <a:t>Highboost</a:t>
                </a:r>
                <a:r>
                  <a:rPr lang="en-US" altLang="zh-CN" sz="2400" dirty="0" smtClean="0">
                    <a:solidFill>
                      <a:srgbClr val="000066"/>
                    </a:solidFill>
                  </a:rPr>
                  <a:t> Filtering</a:t>
                </a:r>
                <a:endParaRPr lang="en-US" altLang="zh-CN" sz="2400" dirty="0">
                  <a:solidFill>
                    <a:srgbClr val="000066"/>
                  </a:solidFill>
                </a:endParaRPr>
              </a:p>
            </p:txBody>
          </p:sp>
        </mc:Choice>
        <mc:Fallback>
          <p:sp>
            <p:nvSpPr>
              <p:cNvPr id="2" name="矩形 1"/>
              <p:cNvSpPr>
                <a:spLocks noRot="1" noChangeAspect="1" noMove="1" noResize="1" noEditPoints="1" noAdjustHandles="1" noChangeArrowheads="1" noChangeShapeType="1" noTextEdit="1"/>
              </p:cNvSpPr>
              <p:nvPr/>
            </p:nvSpPr>
            <p:spPr>
              <a:xfrm>
                <a:off x="118753" y="1651640"/>
                <a:ext cx="4260067" cy="4815742"/>
              </a:xfrm>
              <a:prstGeom prst="rect">
                <a:avLst/>
              </a:prstGeom>
              <a:blipFill>
                <a:blip r:embed="rId2"/>
                <a:stretch>
                  <a:fillRect l="-2146" t="-886" b="-2025"/>
                </a:stretch>
              </a:blipFill>
            </p:spPr>
            <p:txBody>
              <a:bodyPr/>
              <a:lstStyle/>
              <a:p>
                <a:r>
                  <a:rPr lang="zh-CN" altLang="en-US">
                    <a:noFill/>
                  </a:rPr>
                  <a:t> </a:t>
                </a:r>
              </a:p>
            </p:txBody>
          </p:sp>
        </mc:Fallback>
      </mc:AlternateContent>
      <p:pic>
        <p:nvPicPr>
          <p:cNvPr id="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60067" y="1651640"/>
            <a:ext cx="2567104" cy="37516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941910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605643"/>
            <a:ext cx="8649976" cy="942818"/>
          </a:xfrm>
        </p:spPr>
        <p:txBody>
          <a:bodyPr/>
          <a:lstStyle/>
          <a:p>
            <a:r>
              <a:rPr lang="en-US" altLang="zh-CN" dirty="0">
                <a:solidFill>
                  <a:srgbClr val="002060"/>
                </a:solidFill>
                <a:latin typeface="Arial" panose="020B0604020202020204" pitchFamily="34" charset="0"/>
                <a:cs typeface="Arial" panose="020B0604020202020204" pitchFamily="34" charset="0"/>
              </a:rPr>
              <a:t>3.6.3 </a:t>
            </a:r>
            <a:r>
              <a:rPr lang="en-US" altLang="zh-CN" dirty="0" err="1">
                <a:solidFill>
                  <a:srgbClr val="002060"/>
                </a:solidFill>
                <a:latin typeface="Arial" panose="020B0604020202020204" pitchFamily="34" charset="0"/>
                <a:cs typeface="Arial" panose="020B0604020202020204" pitchFamily="34" charset="0"/>
              </a:rPr>
              <a:t>Unsharp</a:t>
            </a:r>
            <a:r>
              <a:rPr lang="en-US" altLang="zh-CN" dirty="0">
                <a:solidFill>
                  <a:srgbClr val="002060"/>
                </a:solidFill>
                <a:latin typeface="Arial" panose="020B0604020202020204" pitchFamily="34" charset="0"/>
                <a:cs typeface="Arial" panose="020B0604020202020204" pitchFamily="34" charset="0"/>
              </a:rPr>
              <a:t> Masking and </a:t>
            </a:r>
            <a:r>
              <a:rPr lang="en-US" altLang="zh-CN" dirty="0" err="1">
                <a:solidFill>
                  <a:srgbClr val="002060"/>
                </a:solidFill>
                <a:latin typeface="Arial" panose="020B0604020202020204" pitchFamily="34" charset="0"/>
                <a:cs typeface="Arial" panose="020B0604020202020204" pitchFamily="34" charset="0"/>
              </a:rPr>
              <a:t>Highboost</a:t>
            </a:r>
            <a:r>
              <a:rPr lang="en-US" altLang="zh-CN" dirty="0">
                <a:solidFill>
                  <a:srgbClr val="002060"/>
                </a:solidFill>
                <a:latin typeface="Arial" panose="020B0604020202020204" pitchFamily="34" charset="0"/>
                <a:cs typeface="Arial" panose="020B0604020202020204" pitchFamily="34" charset="0"/>
              </a:rPr>
              <a:t> Filtering</a:t>
            </a:r>
            <a:endParaRPr lang="en-US" dirty="0">
              <a:solidFill>
                <a:srgbClr val="002060"/>
              </a:solidFill>
            </a:endParaRPr>
          </a:p>
        </p:txBody>
      </p:sp>
      <p:sp>
        <p:nvSpPr>
          <p:cNvPr id="10" name="内容占位符 1"/>
          <p:cNvSpPr txBox="1">
            <a:spLocks/>
          </p:cNvSpPr>
          <p:nvPr/>
        </p:nvSpPr>
        <p:spPr>
          <a:xfrm>
            <a:off x="6124369" y="1632557"/>
            <a:ext cx="2316829" cy="502145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a:t>
            </a:r>
          </a:p>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d</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e</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3.40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Original image.</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Result of blurring with a Gaussian filter.</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a:t>
            </a:r>
            <a:r>
              <a:rPr lang="en-US" altLang="zh-CN" dirty="0" err="1" smtClean="0">
                <a:solidFill>
                  <a:srgbClr val="002060"/>
                </a:solidFill>
                <a:latin typeface="Arial" panose="020B0604020202020204" pitchFamily="34" charset="0"/>
                <a:cs typeface="Arial" panose="020B0604020202020204" pitchFamily="34" charset="0"/>
              </a:rPr>
              <a:t>Unsharp</a:t>
            </a:r>
            <a:r>
              <a:rPr lang="en-US" altLang="zh-CN" dirty="0" smtClean="0">
                <a:solidFill>
                  <a:srgbClr val="002060"/>
                </a:solidFill>
                <a:latin typeface="Arial" panose="020B0604020202020204" pitchFamily="34" charset="0"/>
                <a:cs typeface="Arial" panose="020B0604020202020204" pitchFamily="34" charset="0"/>
              </a:rPr>
              <a:t> mask.</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Result of using </a:t>
            </a:r>
            <a:r>
              <a:rPr lang="en-US" altLang="zh-CN" dirty="0" err="1" smtClean="0">
                <a:solidFill>
                  <a:srgbClr val="002060"/>
                </a:solidFill>
                <a:latin typeface="Arial" panose="020B0604020202020204" pitchFamily="34" charset="0"/>
                <a:cs typeface="Arial" panose="020B0604020202020204" pitchFamily="34" charset="0"/>
              </a:rPr>
              <a:t>unsharp</a:t>
            </a:r>
            <a:r>
              <a:rPr lang="en-US" altLang="zh-CN" dirty="0" smtClean="0">
                <a:solidFill>
                  <a:srgbClr val="002060"/>
                </a:solidFill>
                <a:latin typeface="Arial" panose="020B0604020202020204" pitchFamily="34" charset="0"/>
                <a:cs typeface="Arial" panose="020B0604020202020204" pitchFamily="34" charset="0"/>
              </a:rPr>
              <a:t> masking.</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(e) Result of using </a:t>
            </a:r>
            <a:r>
              <a:rPr lang="en-US" altLang="zh-CN" dirty="0" err="1" smtClean="0">
                <a:solidFill>
                  <a:srgbClr val="002060"/>
                </a:solidFill>
                <a:latin typeface="Arial" panose="020B0604020202020204" pitchFamily="34" charset="0"/>
                <a:cs typeface="Arial" panose="020B0604020202020204" pitchFamily="34" charset="0"/>
              </a:rPr>
              <a:t>highboost</a:t>
            </a:r>
            <a:r>
              <a:rPr lang="en-US" altLang="zh-CN" dirty="0" smtClean="0">
                <a:solidFill>
                  <a:srgbClr val="002060"/>
                </a:solidFill>
                <a:latin typeface="Arial" panose="020B0604020202020204" pitchFamily="34" charset="0"/>
                <a:cs typeface="Arial" panose="020B0604020202020204" pitchFamily="34" charset="0"/>
              </a:rPr>
              <a:t> filtering.</a:t>
            </a:r>
          </a:p>
        </p:txBody>
      </p:sp>
      <p:sp>
        <p:nvSpPr>
          <p:cNvPr id="2" name="矩形 1"/>
          <p:cNvSpPr/>
          <p:nvPr/>
        </p:nvSpPr>
        <p:spPr>
          <a:xfrm>
            <a:off x="210313" y="4782312"/>
            <a:ext cx="3209544" cy="1815882"/>
          </a:xfrm>
          <a:prstGeom prst="rect">
            <a:avLst/>
          </a:prstGeom>
        </p:spPr>
        <p:txBody>
          <a:bodyPr wrap="square">
            <a:spAutoFit/>
          </a:bodyPr>
          <a:lstStyle/>
          <a:p>
            <a:r>
              <a:rPr lang="en-US" altLang="zh-CN" sz="2800" dirty="0" err="1" smtClean="0">
                <a:solidFill>
                  <a:srgbClr val="000066"/>
                </a:solidFill>
              </a:rPr>
              <a:t>Unsharp</a:t>
            </a:r>
            <a:r>
              <a:rPr lang="en-US" altLang="zh-CN" sz="2800" dirty="0" smtClean="0">
                <a:solidFill>
                  <a:srgbClr val="000066"/>
                </a:solidFill>
              </a:rPr>
              <a:t> </a:t>
            </a:r>
            <a:r>
              <a:rPr lang="en-US" altLang="zh-CN" sz="2800" dirty="0" smtClean="0">
                <a:solidFill>
                  <a:srgbClr val="000066"/>
                </a:solidFill>
              </a:rPr>
              <a:t>masking k=1</a:t>
            </a:r>
            <a:endParaRPr lang="en-US" altLang="zh-CN" sz="2800" dirty="0" smtClean="0">
              <a:solidFill>
                <a:srgbClr val="000066"/>
              </a:solidFill>
            </a:endParaRPr>
          </a:p>
          <a:p>
            <a:endParaRPr lang="en-US" altLang="zh-CN" sz="2800" dirty="0" smtClean="0">
              <a:solidFill>
                <a:srgbClr val="000066"/>
              </a:solidFill>
            </a:endParaRPr>
          </a:p>
          <a:p>
            <a:r>
              <a:rPr lang="en-US" altLang="zh-CN" sz="2800" dirty="0" err="1" smtClean="0">
                <a:solidFill>
                  <a:srgbClr val="000066"/>
                </a:solidFill>
              </a:rPr>
              <a:t>Highboost</a:t>
            </a:r>
            <a:r>
              <a:rPr lang="en-US" altLang="zh-CN" sz="2800" dirty="0" smtClean="0">
                <a:solidFill>
                  <a:srgbClr val="000066"/>
                </a:solidFill>
              </a:rPr>
              <a:t>  k=4.5</a:t>
            </a:r>
            <a:endParaRPr lang="en-US" altLang="zh-CN" sz="2800" dirty="0">
              <a:solidFill>
                <a:srgbClr val="000066"/>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416980" y="1651640"/>
            <a:ext cx="2188173" cy="50023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504534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10" name="内容占位符 1"/>
              <p:cNvSpPr txBox="1">
                <a:spLocks/>
              </p:cNvSpPr>
              <p:nvPr/>
            </p:nvSpPr>
            <p:spPr>
              <a:xfrm>
                <a:off x="6731849" y="1448790"/>
                <a:ext cx="2412151" cy="456945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3.43(DIP 2</a:t>
                </a:r>
                <a:r>
                  <a:rPr lang="en-US" altLang="zh-CN" b="1" baseline="30000" dirty="0" smtClean="0">
                    <a:solidFill>
                      <a:srgbClr val="002060"/>
                    </a:solidFill>
                    <a:latin typeface="Arial" panose="020B0604020202020204" pitchFamily="34" charset="0"/>
                    <a:cs typeface="Arial" panose="020B0604020202020204" pitchFamily="34" charset="0"/>
                  </a:rPr>
                  <a:t>nd</a:t>
                </a:r>
                <a:r>
                  <a:rPr lang="en-US" altLang="zh-CN" b="1" dirty="0" smtClean="0">
                    <a:solidFill>
                      <a:srgbClr val="002060"/>
                    </a:solidFill>
                    <a:latin typeface="Arial" panose="020B0604020202020204" pitchFamily="34" charset="0"/>
                    <a:cs typeface="Arial" panose="020B0604020202020204" pitchFamily="34" charset="0"/>
                  </a:rPr>
                  <a:t> Edition)</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Same as Fig. 3.41(c), but darker.</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Laplacian of (a) computed with the mask in Fig. 3.42(b) using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𝐴</m:t>
                    </m:r>
                    <m:r>
                      <a:rPr lang="en-US" altLang="zh-CN" b="0" i="1" smtClean="0">
                        <a:solidFill>
                          <a:srgbClr val="002060"/>
                        </a:solidFill>
                        <a:latin typeface="Cambria Math" panose="02040503050406030204" pitchFamily="18" charset="0"/>
                        <a:cs typeface="Arial" panose="020B0604020202020204" pitchFamily="34" charset="0"/>
                      </a:rPr>
                      <m:t>=0</m:t>
                    </m:r>
                  </m:oMath>
                </a14:m>
                <a:r>
                  <a:rPr lang="en-US" altLang="zh-CN" dirty="0" smtClean="0">
                    <a:solidFill>
                      <a:srgbClr val="002060"/>
                    </a:solidFill>
                    <a:latin typeface="Arial" panose="020B0604020202020204" pitchFamily="34" charset="0"/>
                    <a:cs typeface="Arial" panose="020B0604020202020204" pitchFamily="34" charset="0"/>
                  </a:rPr>
                  <a:t>.</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Laplacian enhanced image using the mask in Fig. 3.42(b) with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𝐴</m:t>
                    </m:r>
                    <m:r>
                      <a:rPr lang="en-US" altLang="zh-CN" b="0" i="1" smtClean="0">
                        <a:solidFill>
                          <a:srgbClr val="002060"/>
                        </a:solidFill>
                        <a:latin typeface="Cambria Math" panose="02040503050406030204" pitchFamily="18" charset="0"/>
                        <a:cs typeface="Arial" panose="020B0604020202020204" pitchFamily="34" charset="0"/>
                      </a:rPr>
                      <m:t>=1</m:t>
                    </m:r>
                  </m:oMath>
                </a14:m>
                <a:r>
                  <a:rPr lang="en-US" altLang="zh-CN" dirty="0" smtClean="0">
                    <a:solidFill>
                      <a:srgbClr val="002060"/>
                    </a:solidFill>
                    <a:latin typeface="Arial" panose="020B0604020202020204" pitchFamily="34" charset="0"/>
                    <a:cs typeface="Arial" panose="020B0604020202020204" pitchFamily="34" charset="0"/>
                  </a:rPr>
                  <a:t>.</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Same as (c), but using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𝐴</m:t>
                    </m:r>
                    <m:r>
                      <a:rPr lang="en-US" altLang="zh-CN" b="0" i="1" smtClean="0">
                        <a:solidFill>
                          <a:srgbClr val="002060"/>
                        </a:solidFill>
                        <a:latin typeface="Cambria Math" panose="02040503050406030204" pitchFamily="18" charset="0"/>
                        <a:cs typeface="Arial" panose="020B0604020202020204" pitchFamily="34" charset="0"/>
                      </a:rPr>
                      <m:t>=1.7</m:t>
                    </m:r>
                  </m:oMath>
                </a14:m>
                <a:r>
                  <a:rPr lang="en-US" altLang="zh-CN" dirty="0" smtClean="0">
                    <a:solidFill>
                      <a:srgbClr val="002060"/>
                    </a:solidFill>
                    <a:latin typeface="Arial" panose="020B0604020202020204" pitchFamily="34" charset="0"/>
                    <a:cs typeface="Arial" panose="020B0604020202020204" pitchFamily="34" charset="0"/>
                  </a:rPr>
                  <a:t>.</a:t>
                </a:r>
              </a:p>
            </p:txBody>
          </p:sp>
        </mc:Choice>
        <mc:Fallback>
          <p:sp>
            <p:nvSpPr>
              <p:cNvPr id="10" name="内容占位符 1"/>
              <p:cNvSpPr txBox="1">
                <a:spLocks noRot="1" noChangeAspect="1" noMove="1" noResize="1" noEditPoints="1" noAdjustHandles="1" noChangeArrowheads="1" noChangeShapeType="1" noTextEdit="1"/>
              </p:cNvSpPr>
              <p:nvPr/>
            </p:nvSpPr>
            <p:spPr>
              <a:xfrm>
                <a:off x="6731849" y="1448790"/>
                <a:ext cx="2412151" cy="4569459"/>
              </a:xfrm>
              <a:prstGeom prst="rect">
                <a:avLst/>
              </a:prstGeom>
              <a:blipFill>
                <a:blip r:embed="rId2"/>
                <a:stretch>
                  <a:fillRect l="-2525" t="-668" r="-6061" b="-18024"/>
                </a:stretch>
              </a:blipFill>
            </p:spPr>
            <p:txBody>
              <a:bodyPr/>
              <a:lstStyle/>
              <a:p>
                <a:r>
                  <a:rPr lang="zh-CN" altLang="en-US">
                    <a:noFill/>
                  </a:rPr>
                  <a:t> </a:t>
                </a:r>
              </a:p>
            </p:txBody>
          </p:sp>
        </mc:Fallback>
      </mc:AlternateContent>
      <p:pic>
        <p:nvPicPr>
          <p:cNvPr id="6" name="Picture 3"/>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9087"/>
          <a:stretch/>
        </p:blipFill>
        <p:spPr bwMode="auto">
          <a:xfrm>
            <a:off x="2553194" y="1651640"/>
            <a:ext cx="4178655" cy="38466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2" name="矩形 1"/>
              <p:cNvSpPr/>
              <p:nvPr/>
            </p:nvSpPr>
            <p:spPr>
              <a:xfrm>
                <a:off x="355117" y="1651640"/>
                <a:ext cx="2198077" cy="1569660"/>
              </a:xfrm>
              <a:prstGeom prst="rect">
                <a:avLst/>
              </a:prstGeom>
            </p:spPr>
            <p:txBody>
              <a:bodyPr wrap="square">
                <a:spAutoFit/>
              </a:bodyPr>
              <a:lstStyle/>
              <a:p>
                <a:r>
                  <a:rPr lang="en-US" altLang="zh-CN" sz="3200" dirty="0" smtClean="0">
                    <a:solidFill>
                      <a:srgbClr val="000066"/>
                    </a:solidFill>
                  </a:rPr>
                  <a:t>Highboost Filtering </a:t>
                </a:r>
                <a14:m>
                  <m:oMath xmlns:m="http://schemas.openxmlformats.org/officeDocument/2006/math">
                    <m:r>
                      <a:rPr lang="en-US" altLang="zh-CN" sz="3200" b="0" i="1" smtClean="0">
                        <a:solidFill>
                          <a:srgbClr val="000066"/>
                        </a:solidFill>
                        <a:latin typeface="Cambria Math" panose="02040503050406030204" pitchFamily="18" charset="0"/>
                      </a:rPr>
                      <m:t>𝑐</m:t>
                    </m:r>
                    <m:r>
                      <a:rPr lang="en-US" altLang="zh-CN" sz="3200" b="0" i="1" smtClean="0">
                        <a:solidFill>
                          <a:srgbClr val="000066"/>
                        </a:solidFill>
                        <a:latin typeface="Cambria Math" panose="02040503050406030204" pitchFamily="18" charset="0"/>
                      </a:rPr>
                      <m:t>≥1</m:t>
                    </m:r>
                  </m:oMath>
                </a14:m>
                <a:r>
                  <a:rPr lang="en-US" altLang="zh-CN" sz="3200" dirty="0" smtClean="0">
                    <a:solidFill>
                      <a:srgbClr val="000066"/>
                    </a:solidFill>
                  </a:rPr>
                  <a:t/>
                </a:r>
                <a:endParaRPr lang="zh-CN" altLang="en-US" sz="3200" dirty="0"/>
              </a:p>
            </p:txBody>
          </p:sp>
        </mc:Choice>
        <mc:Fallback>
          <p:sp>
            <p:nvSpPr>
              <p:cNvPr id="2" name="矩形 1"/>
              <p:cNvSpPr>
                <a:spLocks noRot="1" noChangeAspect="1" noMove="1" noResize="1" noEditPoints="1" noAdjustHandles="1" noChangeArrowheads="1" noChangeShapeType="1" noTextEdit="1"/>
              </p:cNvSpPr>
              <p:nvPr/>
            </p:nvSpPr>
            <p:spPr>
              <a:xfrm>
                <a:off x="355117" y="1651640"/>
                <a:ext cx="2198077" cy="1569660"/>
              </a:xfrm>
              <a:prstGeom prst="rect">
                <a:avLst/>
              </a:prstGeom>
              <a:blipFill>
                <a:blip r:embed="rId4"/>
                <a:stretch>
                  <a:fillRect l="-6925" t="-5058" r="-3324"/>
                </a:stretch>
              </a:blipFill>
            </p:spPr>
            <p:txBody>
              <a:bodyPr/>
              <a:lstStyle/>
              <a:p>
                <a:r>
                  <a:rPr lang="zh-CN" altLang="en-US">
                    <a:noFill/>
                  </a:rPr>
                  <a:t> </a:t>
                </a:r>
              </a:p>
            </p:txBody>
          </p:sp>
        </mc:Fallback>
      </mc:AlternateContent>
      <p:graphicFrame>
        <p:nvGraphicFramePr>
          <p:cNvPr id="7" name="表格 6"/>
          <p:cNvGraphicFramePr>
            <a:graphicFrameLocks noGrp="1"/>
          </p:cNvGraphicFramePr>
          <p:nvPr>
            <p:extLst>
              <p:ext uri="{D42A27DB-BD31-4B8C-83A1-F6EECF244321}">
                <p14:modId xmlns:p14="http://schemas.microsoft.com/office/powerpoint/2010/main" xmlns="" val="519644964"/>
              </p:ext>
            </p:extLst>
          </p:nvPr>
        </p:nvGraphicFramePr>
        <p:xfrm>
          <a:off x="941881" y="4904042"/>
          <a:ext cx="1611313" cy="1235075"/>
        </p:xfrm>
        <a:graphic>
          <a:graphicData uri="http://schemas.openxmlformats.org/drawingml/2006/table">
            <a:tbl>
              <a:tblPr/>
              <a:tblGrid>
                <a:gridCol w="536575">
                  <a:extLst>
                    <a:ext uri="{9D8B030D-6E8A-4147-A177-3AD203B41FA5}">
                      <a16:colId xmlns="" xmlns:a16="http://schemas.microsoft.com/office/drawing/2014/main" val="20000"/>
                    </a:ext>
                  </a:extLst>
                </a:gridCol>
                <a:gridCol w="538163">
                  <a:extLst>
                    <a:ext uri="{9D8B030D-6E8A-4147-A177-3AD203B41FA5}">
                      <a16:colId xmlns="" xmlns:a16="http://schemas.microsoft.com/office/drawing/2014/main" val="20001"/>
                    </a:ext>
                  </a:extLst>
                </a:gridCol>
                <a:gridCol w="536575">
                  <a:extLst>
                    <a:ext uri="{9D8B030D-6E8A-4147-A177-3AD203B41FA5}">
                      <a16:colId xmlns="" xmlns:a16="http://schemas.microsoft.com/office/drawing/2014/main" val="20002"/>
                    </a:ext>
                  </a:extLst>
                </a:gridCol>
              </a:tblGrid>
              <a:tr h="503367">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extLst>
                  <a:ext uri="{0D108BD9-81ED-4DB2-BD59-A6C34878D82A}">
                    <a16:rowId xmlns="" xmlns:a16="http://schemas.microsoft.com/office/drawing/2014/main" val="10000"/>
                  </a:ext>
                </a:extLst>
              </a:tr>
              <a:tr h="365854">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8+c</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extLst>
                  <a:ext uri="{0D108BD9-81ED-4DB2-BD59-A6C34878D82A}">
                    <a16:rowId xmlns="" xmlns:a16="http://schemas.microsoft.com/office/drawing/2014/main" val="10001"/>
                  </a:ext>
                </a:extLst>
              </a:tr>
              <a:tr h="365854">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extLst>
                  <a:ext uri="{0D108BD9-81ED-4DB2-BD59-A6C34878D82A}">
                    <a16:rowId xmlns="" xmlns:a16="http://schemas.microsoft.com/office/drawing/2014/main" val="10002"/>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xmlns="" val="4154380955"/>
              </p:ext>
            </p:extLst>
          </p:nvPr>
        </p:nvGraphicFramePr>
        <p:xfrm>
          <a:off x="275131" y="3324480"/>
          <a:ext cx="1590675" cy="1235075"/>
        </p:xfrm>
        <a:graphic>
          <a:graphicData uri="http://schemas.openxmlformats.org/drawingml/2006/table">
            <a:tbl>
              <a:tblPr/>
              <a:tblGrid>
                <a:gridCol w="530225">
                  <a:extLst>
                    <a:ext uri="{9D8B030D-6E8A-4147-A177-3AD203B41FA5}">
                      <a16:colId xmlns="" xmlns:a16="http://schemas.microsoft.com/office/drawing/2014/main" val="20000"/>
                    </a:ext>
                  </a:extLst>
                </a:gridCol>
                <a:gridCol w="530225">
                  <a:extLst>
                    <a:ext uri="{9D8B030D-6E8A-4147-A177-3AD203B41FA5}">
                      <a16:colId xmlns="" xmlns:a16="http://schemas.microsoft.com/office/drawing/2014/main" val="20001"/>
                    </a:ext>
                  </a:extLst>
                </a:gridCol>
                <a:gridCol w="530225">
                  <a:extLst>
                    <a:ext uri="{9D8B030D-6E8A-4147-A177-3AD203B41FA5}">
                      <a16:colId xmlns="" xmlns:a16="http://schemas.microsoft.com/office/drawing/2014/main" val="20002"/>
                    </a:ext>
                  </a:extLst>
                </a:gridCol>
              </a:tblGrid>
              <a:tr h="503367">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endParaRPr kumimoji="0"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extLst>
                  <a:ext uri="{0D108BD9-81ED-4DB2-BD59-A6C34878D82A}">
                    <a16:rowId xmlns="" xmlns:a16="http://schemas.microsoft.com/office/drawing/2014/main" val="10000"/>
                  </a:ext>
                </a:extLst>
              </a:tr>
              <a:tr h="365854">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4+c</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extLst>
                  <a:ext uri="{0D108BD9-81ED-4DB2-BD59-A6C34878D82A}">
                    <a16:rowId xmlns="" xmlns:a16="http://schemas.microsoft.com/office/drawing/2014/main" val="10001"/>
                  </a:ext>
                </a:extLst>
              </a:tr>
              <a:tr h="365854">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0</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-1</a:t>
                      </a:r>
                      <a:endParaRPr kumimoji="0" lang="zh-CN" altLang="en-US" sz="18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tc>
                  <a:txBody>
                    <a:bodyPr/>
                    <a:lstStyle>
                      <a:lvl1pPr marL="0" algn="l" defTabSz="914400" rtl="0" eaLnBrk="1" latinLnBrk="0" hangingPunct="1">
                        <a:spcBef>
                          <a:spcPct val="20000"/>
                        </a:spcBef>
                        <a:defRPr sz="2800" kern="1200">
                          <a:solidFill>
                            <a:schemeClr val="tx1"/>
                          </a:solidFill>
                          <a:latin typeface="Times New Roman" panose="02020603050405020304" pitchFamily="18" charset="0"/>
                        </a:defRPr>
                      </a:lvl1pPr>
                      <a:lvl2pPr marL="742950" indent="-285750" algn="l" defTabSz="914400" rtl="0" eaLnBrk="1" latinLnBrk="0" hangingPunct="1">
                        <a:spcBef>
                          <a:spcPct val="20000"/>
                        </a:spcBef>
                        <a:defRPr sz="2400" kern="1200">
                          <a:solidFill>
                            <a:schemeClr val="tx1"/>
                          </a:solidFill>
                          <a:latin typeface="Times New Roman" panose="02020603050405020304" pitchFamily="18" charset="0"/>
                        </a:defRPr>
                      </a:lvl2pPr>
                      <a:lvl3pPr marL="1143000" indent="-228600" algn="l" defTabSz="914400" rtl="0" eaLnBrk="1" latinLnBrk="0" hangingPunct="1">
                        <a:spcBef>
                          <a:spcPct val="20000"/>
                        </a:spcBef>
                        <a:defRPr sz="2000" kern="1200">
                          <a:solidFill>
                            <a:schemeClr val="tx1"/>
                          </a:solidFill>
                          <a:latin typeface="Times New Roman" panose="02020603050405020304" pitchFamily="18" charset="0"/>
                        </a:defRPr>
                      </a:lvl3pPr>
                      <a:lvl4pPr marL="1600200" indent="-228600" algn="l" defTabSz="914400" rtl="0" eaLnBrk="1" latinLnBrk="0" hangingPunct="1">
                        <a:spcBef>
                          <a:spcPct val="20000"/>
                        </a:spcBef>
                        <a:defRPr sz="1800" kern="1200">
                          <a:solidFill>
                            <a:schemeClr val="tx1"/>
                          </a:solidFill>
                          <a:latin typeface="Times New Roman" panose="02020603050405020304" pitchFamily="18" charset="0"/>
                        </a:defRPr>
                      </a:lvl4pPr>
                      <a:lvl5pPr marL="2057400" indent="-228600" algn="l" defTabSz="914400" rtl="0" eaLnBrk="1" latinLnBrk="0" hangingPunct="1">
                        <a:spcBef>
                          <a:spcPct val="20000"/>
                        </a:spcBef>
                        <a:defRPr sz="1800" kern="1200">
                          <a:solidFill>
                            <a:schemeClr val="tx1"/>
                          </a:solidFill>
                          <a:latin typeface="Times New Roman" panose="02020603050405020304" pitchFamily="18" charset="0"/>
                        </a:defRPr>
                      </a:lvl5pPr>
                      <a:lvl6pPr marL="25146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6pPr>
                      <a:lvl7pPr marL="29718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7pPr>
                      <a:lvl8pPr marL="34290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8pPr>
                      <a:lvl9pPr marL="3886200" indent="-228600" algn="l" defTabSz="914400" rtl="0" eaLnBrk="0" fontAlgn="base" latinLnBrk="0" hangingPunct="0">
                        <a:spcBef>
                          <a:spcPct val="20000"/>
                        </a:spcBef>
                        <a:spcAft>
                          <a:spcPct val="0"/>
                        </a:spcAft>
                        <a:defRPr sz="1800" kern="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rPr>
                        <a:t>0</a:t>
                      </a:r>
                      <a:endParaRPr kumimoji="0" lang="zh-CN" altLang="en-US" sz="18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ECDE">
                        <a:alpha val="98038"/>
                      </a:srgbClr>
                    </a:solidFill>
                  </a:tcPr>
                </a:tc>
                <a:extLst>
                  <a:ext uri="{0D108BD9-81ED-4DB2-BD59-A6C34878D82A}">
                    <a16:rowId xmlns="" xmlns:a16="http://schemas.microsoft.com/office/drawing/2014/main" val="10002"/>
                  </a:ext>
                </a:extLst>
              </a:tr>
            </a:tbl>
          </a:graphicData>
        </a:graphic>
      </p:graphicFrame>
      <p:sp>
        <p:nvSpPr>
          <p:cNvPr id="11" name="标题 2"/>
          <p:cNvSpPr>
            <a:spLocks noGrp="1"/>
          </p:cNvSpPr>
          <p:nvPr>
            <p:ph type="title"/>
          </p:nvPr>
        </p:nvSpPr>
        <p:spPr>
          <a:xfrm>
            <a:off x="355118" y="617517"/>
            <a:ext cx="8649976" cy="930943"/>
          </a:xfrm>
        </p:spPr>
        <p:txBody>
          <a:bodyPr/>
          <a:lstStyle/>
          <a:p>
            <a:r>
              <a:rPr lang="en-US" altLang="zh-CN" dirty="0">
                <a:solidFill>
                  <a:srgbClr val="002060"/>
                </a:solidFill>
                <a:latin typeface="Arial" panose="020B0604020202020204" pitchFamily="34" charset="0"/>
                <a:cs typeface="Arial" panose="020B0604020202020204" pitchFamily="34" charset="0"/>
              </a:rPr>
              <a:t>3.6.2 Using the Second Derivative for Image Sharpening—The Laplacian</a:t>
            </a:r>
          </a:p>
        </p:txBody>
      </p:sp>
    </p:spTree>
    <p:extLst>
      <p:ext uri="{BB962C8B-B14F-4D97-AF65-F5344CB8AC3E}">
        <p14:creationId xmlns:p14="http://schemas.microsoft.com/office/powerpoint/2010/main" xmlns="" val="2254124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7" y="605642"/>
            <a:ext cx="8872009" cy="942818"/>
          </a:xfrm>
        </p:spPr>
        <p:txBody>
          <a:bodyPr/>
          <a:lstStyle/>
          <a:p>
            <a:r>
              <a:rPr lang="en-US" altLang="zh-CN" dirty="0">
                <a:solidFill>
                  <a:srgbClr val="002060"/>
                </a:solidFill>
                <a:latin typeface="Arial" panose="020B0604020202020204" pitchFamily="34" charset="0"/>
                <a:cs typeface="Arial" panose="020B0604020202020204" pitchFamily="34" charset="0"/>
              </a:rPr>
              <a:t>3.6.4 Using First-Order Derivatives for (Nonlinear) Image Sharpening—The Gradient</a:t>
            </a:r>
          </a:p>
        </p:txBody>
      </p:sp>
      <mc:AlternateContent xmlns:mc="http://schemas.openxmlformats.org/markup-compatibility/2006">
        <mc:Choice xmlns:a14="http://schemas.microsoft.com/office/drawing/2010/main" xmlns="" Requires="a14">
          <p:sp>
            <p:nvSpPr>
              <p:cNvPr id="2" name="矩形 1"/>
              <p:cNvSpPr/>
              <p:nvPr/>
            </p:nvSpPr>
            <p:spPr>
              <a:xfrm>
                <a:off x="355118" y="1759919"/>
                <a:ext cx="7839005" cy="3528210"/>
              </a:xfrm>
              <a:prstGeom prst="rect">
                <a:avLst/>
              </a:prstGeom>
            </p:spPr>
            <p:txBody>
              <a:bodyPr wrap="none">
                <a:spAutoFit/>
              </a:bodyPr>
              <a:lstStyle/>
              <a:p>
                <a:r>
                  <a:rPr lang="en-US" altLang="zh-CN" sz="2400" dirty="0" smtClean="0">
                    <a:solidFill>
                      <a:srgbClr val="000066"/>
                    </a:solidFill>
                  </a:rPr>
                  <a:t>First-Order Derivative for Image Sharping ---The </a:t>
                </a:r>
                <a:r>
                  <a:rPr lang="en-US" altLang="zh-CN" sz="2400" dirty="0" err="1" smtClean="0">
                    <a:solidFill>
                      <a:srgbClr val="000066"/>
                    </a:solidFill>
                  </a:rPr>
                  <a:t>Gradien</a:t>
                </a:r>
                <a:endParaRPr lang="en-US" altLang="zh-CN" sz="2400" dirty="0" smtClean="0">
                  <a:solidFill>
                    <a:srgbClr val="000066"/>
                  </a:solidFill>
                </a:endParaRPr>
              </a:p>
              <a:p>
                <a:pPr/>
                <a14:m>
                  <m:oMathPara xmlns:m="http://schemas.openxmlformats.org/officeDocument/2006/math">
                    <m:oMathParaPr>
                      <m:jc m:val="centerGroup"/>
                    </m:oMathParaPr>
                    <m:oMath xmlns:m="http://schemas.openxmlformats.org/officeDocument/2006/math">
                      <m:r>
                        <a:rPr lang="zh-CN" altLang="en-US" sz="2400" i="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𝑓</m:t>
                      </m:r>
                      <m:r>
                        <a:rPr lang="en-US" altLang="zh-CN" sz="2400" b="0" i="1" smtClean="0">
                          <a:solidFill>
                            <a:srgbClr val="000066"/>
                          </a:solidFill>
                          <a:latin typeface="Cambria Math" panose="02040503050406030204" pitchFamily="18" charset="0"/>
                        </a:rPr>
                        <m:t>=</m:t>
                      </m:r>
                      <m:r>
                        <m:rPr>
                          <m:sty m:val="p"/>
                        </m:rPr>
                        <a:rPr lang="en-US" altLang="zh-CN" sz="2400" b="0" i="0" smtClean="0">
                          <a:solidFill>
                            <a:srgbClr val="000066"/>
                          </a:solidFill>
                          <a:latin typeface="Cambria Math" panose="02040503050406030204" pitchFamily="18" charset="0"/>
                        </a:rPr>
                        <m:t>grad</m:t>
                      </m:r>
                      <m:d>
                        <m:dPr>
                          <m:ctrlPr>
                            <a:rPr lang="en-US" altLang="zh-CN" sz="2400" b="0" i="1" smtClean="0">
                              <a:solidFill>
                                <a:srgbClr val="000066"/>
                              </a:solidFill>
                              <a:latin typeface="Cambria Math" panose="02040503050406030204" pitchFamily="18" charset="0"/>
                            </a:rPr>
                          </m:ctrlPr>
                        </m:dPr>
                        <m:e>
                          <m:r>
                            <a:rPr lang="en-US" altLang="zh-CN" sz="2400" b="0" i="1" smtClean="0">
                              <a:solidFill>
                                <a:srgbClr val="000066"/>
                              </a:solidFill>
                              <a:latin typeface="Cambria Math" panose="02040503050406030204" pitchFamily="18" charset="0"/>
                            </a:rPr>
                            <m:t>𝑓</m:t>
                          </m:r>
                        </m:e>
                      </m:d>
                      <m:r>
                        <a:rPr lang="en-US" altLang="zh-CN" sz="2400" b="0" i="1" smtClean="0">
                          <a:solidFill>
                            <a:srgbClr val="000066"/>
                          </a:solidFill>
                          <a:latin typeface="Cambria Math" panose="02040503050406030204" pitchFamily="18" charset="0"/>
                        </a:rPr>
                        <m:t>=</m:t>
                      </m:r>
                      <m:d>
                        <m:dPr>
                          <m:begChr m:val="["/>
                          <m:endChr m:val="]"/>
                          <m:ctrlPr>
                            <a:rPr lang="en-US" altLang="zh-CN" sz="2400" b="0" i="1" smtClean="0">
                              <a:solidFill>
                                <a:srgbClr val="000066"/>
                              </a:solidFill>
                              <a:latin typeface="Cambria Math" panose="02040503050406030204" pitchFamily="18" charset="0"/>
                            </a:rPr>
                          </m:ctrlPr>
                        </m:dPr>
                        <m:e>
                          <m:m>
                            <m:mPr>
                              <m:mcs>
                                <m:mc>
                                  <m:mcPr>
                                    <m:count m:val="1"/>
                                    <m:mcJc m:val="center"/>
                                  </m:mcPr>
                                </m:mc>
                              </m:mcs>
                              <m:ctrlPr>
                                <a:rPr lang="en-US" altLang="zh-CN" sz="2400" b="0" i="1" smtClean="0">
                                  <a:solidFill>
                                    <a:srgbClr val="000066"/>
                                  </a:solidFill>
                                  <a:latin typeface="Cambria Math" panose="02040503050406030204" pitchFamily="18" charset="0"/>
                                </a:rPr>
                              </m:ctrlPr>
                            </m:mPr>
                            <m:mr>
                              <m:e>
                                <m:sSub>
                                  <m:sSubPr>
                                    <m:ctrlPr>
                                      <a:rPr lang="en-US" altLang="zh-CN" sz="2400" b="0" i="1" smtClean="0">
                                        <a:solidFill>
                                          <a:srgbClr val="000066"/>
                                        </a:solidFill>
                                        <a:latin typeface="Cambria Math" panose="02040503050406030204" pitchFamily="18" charset="0"/>
                                      </a:rPr>
                                    </m:ctrlPr>
                                  </m:sSubPr>
                                  <m:e>
                                    <m:r>
                                      <m:rPr>
                                        <m:brk m:alnAt="7"/>
                                      </m:rPr>
                                      <a:rPr lang="en-US" altLang="zh-CN" sz="2400" b="0" i="1" smtClean="0">
                                        <a:solidFill>
                                          <a:srgbClr val="000066"/>
                                        </a:solidFill>
                                        <a:latin typeface="Cambria Math" panose="02040503050406030204" pitchFamily="18" charset="0"/>
                                      </a:rPr>
                                      <m:t>𝑔</m:t>
                                    </m:r>
                                  </m:e>
                                  <m:sub>
                                    <m:r>
                                      <m:rPr>
                                        <m:brk m:alnAt="7"/>
                                      </m:rPr>
                                      <a:rPr lang="en-US" altLang="zh-CN" sz="2400" b="0" i="1" smtClean="0">
                                        <a:solidFill>
                                          <a:srgbClr val="000066"/>
                                        </a:solidFill>
                                        <a:latin typeface="Cambria Math" panose="02040503050406030204" pitchFamily="18" charset="0"/>
                                      </a:rPr>
                                      <m:t>𝑥</m:t>
                                    </m:r>
                                  </m:sub>
                                </m:sSub>
                              </m:e>
                            </m:mr>
                            <m:mr>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𝑔</m:t>
                                    </m:r>
                                  </m:e>
                                  <m:sub>
                                    <m:r>
                                      <a:rPr lang="en-US" altLang="zh-CN" sz="2400" b="0" i="1" smtClean="0">
                                        <a:solidFill>
                                          <a:srgbClr val="000066"/>
                                        </a:solidFill>
                                        <a:latin typeface="Cambria Math" panose="02040503050406030204" pitchFamily="18" charset="0"/>
                                      </a:rPr>
                                      <m:t>𝑦</m:t>
                                    </m:r>
                                  </m:sub>
                                </m:sSub>
                              </m:e>
                            </m:mr>
                          </m:m>
                        </m:e>
                      </m:d>
                      <m:r>
                        <a:rPr lang="en-US" altLang="zh-CN" sz="2400" b="0" i="1" smtClean="0">
                          <a:solidFill>
                            <a:srgbClr val="000066"/>
                          </a:solidFill>
                          <a:latin typeface="Cambria Math" panose="02040503050406030204" pitchFamily="18" charset="0"/>
                        </a:rPr>
                        <m:t>=</m:t>
                      </m:r>
                      <m:d>
                        <m:dPr>
                          <m:begChr m:val="["/>
                          <m:endChr m:val="]"/>
                          <m:ctrlPr>
                            <a:rPr lang="en-US" altLang="zh-CN" sz="2400" b="0" i="1" smtClean="0">
                              <a:solidFill>
                                <a:srgbClr val="000066"/>
                              </a:solidFill>
                              <a:latin typeface="Cambria Math" panose="02040503050406030204" pitchFamily="18" charset="0"/>
                            </a:rPr>
                          </m:ctrlPr>
                        </m:dPr>
                        <m:e>
                          <m:m>
                            <m:mPr>
                              <m:mcs>
                                <m:mc>
                                  <m:mcPr>
                                    <m:count m:val="1"/>
                                    <m:mcJc m:val="center"/>
                                  </m:mcPr>
                                </m:mc>
                              </m:mcs>
                              <m:ctrlPr>
                                <a:rPr lang="en-US" altLang="zh-CN" sz="2400" b="0" i="1" smtClean="0">
                                  <a:solidFill>
                                    <a:srgbClr val="000066"/>
                                  </a:solidFill>
                                  <a:latin typeface="Cambria Math" panose="02040503050406030204" pitchFamily="18" charset="0"/>
                                </a:rPr>
                              </m:ctrlPr>
                            </m:mPr>
                            <m:mr>
                              <m:e>
                                <m:f>
                                  <m:fPr>
                                    <m:ctrlPr>
                                      <a:rPr lang="en-US" altLang="zh-CN" sz="2400" b="0" i="1" smtClean="0">
                                        <a:solidFill>
                                          <a:srgbClr val="000066"/>
                                        </a:solidFill>
                                        <a:latin typeface="Cambria Math" panose="02040503050406030204" pitchFamily="18" charset="0"/>
                                      </a:rPr>
                                    </m:ctrlPr>
                                  </m:fPr>
                                  <m:num>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𝑓</m:t>
                                    </m:r>
                                  </m:num>
                                  <m:den>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𝑥</m:t>
                                    </m:r>
                                  </m:den>
                                </m:f>
                              </m:e>
                            </m:mr>
                            <m:mr>
                              <m:e>
                                <m:f>
                                  <m:fPr>
                                    <m:ctrlPr>
                                      <a:rPr lang="en-US" altLang="zh-CN" sz="2400" b="0" i="1" smtClean="0">
                                        <a:solidFill>
                                          <a:srgbClr val="000066"/>
                                        </a:solidFill>
                                        <a:latin typeface="Cambria Math" panose="02040503050406030204" pitchFamily="18" charset="0"/>
                                      </a:rPr>
                                    </m:ctrlPr>
                                  </m:fPr>
                                  <m:num>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𝑓</m:t>
                                    </m:r>
                                  </m:num>
                                  <m:den>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𝑦</m:t>
                                    </m:r>
                                  </m:den>
                                </m:f>
                              </m:e>
                            </m:mr>
                          </m:m>
                        </m:e>
                      </m:d>
                    </m:oMath>
                  </m:oMathPara>
                </a14:m>
                <a:endParaRPr lang="en-US" altLang="zh-CN" sz="2400" dirty="0" smtClean="0"/>
              </a:p>
              <a:p>
                <a:r>
                  <a:rPr lang="en-US" altLang="zh-CN" sz="2400" dirty="0" smtClean="0">
                    <a:solidFill>
                      <a:srgbClr val="000066"/>
                    </a:solidFill>
                  </a:rPr>
                  <a:t>The Magnitude of Gradient</a:t>
                </a:r>
              </a:p>
              <a:p>
                <a:pPr/>
                <a14:m>
                  <m:oMathPara xmlns:m="http://schemas.openxmlformats.org/officeDocument/2006/math">
                    <m:oMathParaPr>
                      <m:jc m:val="centerGroup"/>
                    </m:oMathParaPr>
                    <m:oMath xmlns:m="http://schemas.openxmlformats.org/officeDocument/2006/math">
                      <m:r>
                        <a:rPr lang="en-US" altLang="zh-CN" sz="2400" b="0" i="1" smtClean="0">
                          <a:solidFill>
                            <a:srgbClr val="000066"/>
                          </a:solidFill>
                          <a:latin typeface="Cambria Math" panose="02040503050406030204" pitchFamily="18" charset="0"/>
                        </a:rPr>
                        <m:t>𝑀</m:t>
                      </m:r>
                      <m:d>
                        <m:dPr>
                          <m:ctrlPr>
                            <a:rPr lang="en-US" altLang="zh-CN" sz="2400" b="0" i="1" smtClean="0">
                              <a:solidFill>
                                <a:srgbClr val="000066"/>
                              </a:solidFill>
                              <a:latin typeface="Cambria Math" panose="02040503050406030204" pitchFamily="18" charset="0"/>
                            </a:rPr>
                          </m:ctrlPr>
                        </m:dPr>
                        <m:e>
                          <m:r>
                            <a:rPr lang="en-US" altLang="zh-CN" sz="2400" b="0" i="1" smtClean="0">
                              <a:solidFill>
                                <a:srgbClr val="000066"/>
                              </a:solidFill>
                              <a:latin typeface="Cambria Math" panose="02040503050406030204" pitchFamily="18" charset="0"/>
                            </a:rPr>
                            <m:t>𝑥</m:t>
                          </m:r>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𝑦</m:t>
                          </m:r>
                        </m:e>
                      </m:d>
                      <m:r>
                        <a:rPr lang="en-US" altLang="zh-CN" sz="2400" b="0" i="1" smtClean="0">
                          <a:solidFill>
                            <a:srgbClr val="000066"/>
                          </a:solidFill>
                          <a:latin typeface="Cambria Math" panose="02040503050406030204" pitchFamily="18" charset="0"/>
                        </a:rPr>
                        <m:t>=</m:t>
                      </m:r>
                      <m:r>
                        <m:rPr>
                          <m:sty m:val="p"/>
                        </m:rPr>
                        <a:rPr lang="en-US" altLang="zh-CN" sz="2400" b="0" i="0" smtClean="0">
                          <a:solidFill>
                            <a:srgbClr val="000066"/>
                          </a:solidFill>
                          <a:latin typeface="Cambria Math" panose="02040503050406030204" pitchFamily="18" charset="0"/>
                        </a:rPr>
                        <m:t>mag</m:t>
                      </m:r>
                      <m:d>
                        <m:dPr>
                          <m:ctrlPr>
                            <a:rPr lang="en-US" altLang="zh-CN" sz="2400" b="0" i="1" smtClean="0">
                              <a:solidFill>
                                <a:srgbClr val="000066"/>
                              </a:solidFill>
                              <a:latin typeface="Cambria Math" panose="02040503050406030204" pitchFamily="18" charset="0"/>
                            </a:rPr>
                          </m:ctrlPr>
                        </m:dPr>
                        <m:e>
                          <m:r>
                            <a:rPr lang="zh-CN" altLang="en-US" sz="2400" b="0" i="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𝑓</m:t>
                          </m:r>
                        </m:e>
                      </m:d>
                      <m:r>
                        <a:rPr lang="en-US" altLang="zh-CN" sz="2400" b="0" i="0" smtClean="0">
                          <a:solidFill>
                            <a:srgbClr val="000066"/>
                          </a:solidFill>
                          <a:latin typeface="Cambria Math" panose="02040503050406030204" pitchFamily="18" charset="0"/>
                        </a:rPr>
                        <m:t>=</m:t>
                      </m:r>
                      <m:rad>
                        <m:radPr>
                          <m:degHide m:val="on"/>
                          <m:ctrlPr>
                            <a:rPr lang="en-US" altLang="zh-CN" sz="2400" b="0" i="1" smtClean="0">
                              <a:solidFill>
                                <a:srgbClr val="000066"/>
                              </a:solidFill>
                              <a:latin typeface="Cambria Math" panose="02040503050406030204" pitchFamily="18" charset="0"/>
                            </a:rPr>
                          </m:ctrlPr>
                        </m:radPr>
                        <m:deg/>
                        <m:e>
                          <m:sSubSup>
                            <m:sSubSupPr>
                              <m:ctrlPr>
                                <a:rPr lang="en-US" altLang="zh-CN" sz="2400" b="0" i="1" smtClean="0">
                                  <a:solidFill>
                                    <a:srgbClr val="000066"/>
                                  </a:solidFill>
                                  <a:latin typeface="Cambria Math" panose="02040503050406030204" pitchFamily="18" charset="0"/>
                                </a:rPr>
                              </m:ctrlPr>
                            </m:sSubSupPr>
                            <m:e>
                              <m:r>
                                <a:rPr lang="en-US" altLang="zh-CN" sz="2400" b="0" i="1" smtClean="0">
                                  <a:solidFill>
                                    <a:srgbClr val="000066"/>
                                  </a:solidFill>
                                  <a:latin typeface="Cambria Math" panose="02040503050406030204" pitchFamily="18" charset="0"/>
                                </a:rPr>
                                <m:t>𝑔</m:t>
                              </m:r>
                            </m:e>
                            <m:sub>
                              <m:r>
                                <a:rPr lang="en-US" altLang="zh-CN" sz="2400" b="0" i="1" smtClean="0">
                                  <a:solidFill>
                                    <a:srgbClr val="000066"/>
                                  </a:solidFill>
                                  <a:latin typeface="Cambria Math" panose="02040503050406030204" pitchFamily="18" charset="0"/>
                                </a:rPr>
                                <m:t>𝑥</m:t>
                              </m:r>
                            </m:sub>
                            <m:sup>
                              <m:r>
                                <a:rPr lang="en-US" altLang="zh-CN" sz="2400" b="0" i="1" smtClean="0">
                                  <a:solidFill>
                                    <a:srgbClr val="000066"/>
                                  </a:solidFill>
                                  <a:latin typeface="Cambria Math" panose="02040503050406030204" pitchFamily="18" charset="0"/>
                                </a:rPr>
                                <m:t>2</m:t>
                              </m:r>
                            </m:sup>
                          </m:sSubSup>
                          <m:r>
                            <a:rPr lang="en-US" altLang="zh-CN" sz="2400" b="0" i="1" smtClean="0">
                              <a:solidFill>
                                <a:srgbClr val="000066"/>
                              </a:solidFill>
                              <a:latin typeface="Cambria Math" panose="02040503050406030204" pitchFamily="18" charset="0"/>
                            </a:rPr>
                            <m:t>+</m:t>
                          </m:r>
                          <m:sSubSup>
                            <m:sSubSupPr>
                              <m:ctrlPr>
                                <a:rPr lang="en-US" altLang="zh-CN" sz="2400" b="0" i="1" smtClean="0">
                                  <a:solidFill>
                                    <a:srgbClr val="000066"/>
                                  </a:solidFill>
                                  <a:latin typeface="Cambria Math" panose="02040503050406030204" pitchFamily="18" charset="0"/>
                                </a:rPr>
                              </m:ctrlPr>
                            </m:sSubSupPr>
                            <m:e>
                              <m:r>
                                <a:rPr lang="en-US" altLang="zh-CN" sz="2400" b="0" i="1" smtClean="0">
                                  <a:solidFill>
                                    <a:srgbClr val="000066"/>
                                  </a:solidFill>
                                  <a:latin typeface="Cambria Math" panose="02040503050406030204" pitchFamily="18" charset="0"/>
                                </a:rPr>
                                <m:t>𝑔</m:t>
                              </m:r>
                            </m:e>
                            <m:sub>
                              <m:r>
                                <a:rPr lang="en-US" altLang="zh-CN" sz="2400" b="0" i="1" smtClean="0">
                                  <a:solidFill>
                                    <a:srgbClr val="000066"/>
                                  </a:solidFill>
                                  <a:latin typeface="Cambria Math" panose="02040503050406030204" pitchFamily="18" charset="0"/>
                                </a:rPr>
                                <m:t>𝑦</m:t>
                              </m:r>
                            </m:sub>
                            <m:sup>
                              <m:r>
                                <a:rPr lang="en-US" altLang="zh-CN" sz="2400" b="0" i="1" smtClean="0">
                                  <a:solidFill>
                                    <a:srgbClr val="000066"/>
                                  </a:solidFill>
                                  <a:latin typeface="Cambria Math" panose="02040503050406030204" pitchFamily="18" charset="0"/>
                                </a:rPr>
                                <m:t>2</m:t>
                              </m:r>
                            </m:sup>
                          </m:sSubSup>
                        </m:e>
                      </m:rad>
                    </m:oMath>
                  </m:oMathPara>
                </a14:m>
                <a:endParaRPr lang="en-US" altLang="zh-CN" sz="2400" dirty="0" smtClean="0">
                  <a:solidFill>
                    <a:srgbClr val="000066"/>
                  </a:solidFill>
                </a:endParaRPr>
              </a:p>
              <a:p>
                <a:pPr/>
                <a14:m>
                  <m:oMathPara xmlns:m="http://schemas.openxmlformats.org/officeDocument/2006/math">
                    <m:oMathParaPr>
                      <m:jc m:val="centerGroup"/>
                    </m:oMathParaPr>
                    <m:oMath xmlns:m="http://schemas.openxmlformats.org/officeDocument/2006/math">
                      <m:r>
                        <a:rPr lang="en-US" altLang="zh-CN" sz="2400" b="0" i="1" smtClean="0">
                          <a:solidFill>
                            <a:srgbClr val="000066"/>
                          </a:solidFill>
                          <a:latin typeface="Cambria Math" panose="02040503050406030204" pitchFamily="18" charset="0"/>
                        </a:rPr>
                        <m:t>𝑀</m:t>
                      </m:r>
                      <m:d>
                        <m:dPr>
                          <m:ctrlPr>
                            <a:rPr lang="en-US" altLang="zh-CN" sz="2400" b="0" i="1" smtClean="0">
                              <a:solidFill>
                                <a:srgbClr val="000066"/>
                              </a:solidFill>
                              <a:latin typeface="Cambria Math" panose="02040503050406030204" pitchFamily="18" charset="0"/>
                            </a:rPr>
                          </m:ctrlPr>
                        </m:dPr>
                        <m:e>
                          <m:r>
                            <a:rPr lang="en-US" altLang="zh-CN" sz="2400" b="0" i="1" smtClean="0">
                              <a:solidFill>
                                <a:srgbClr val="000066"/>
                              </a:solidFill>
                              <a:latin typeface="Cambria Math" panose="02040503050406030204" pitchFamily="18" charset="0"/>
                            </a:rPr>
                            <m:t>𝑥</m:t>
                          </m:r>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𝑦</m:t>
                          </m:r>
                        </m:e>
                      </m:d>
                      <m:r>
                        <a:rPr lang="en-US" altLang="zh-CN" sz="2400" b="0" i="1" smtClean="0">
                          <a:solidFill>
                            <a:srgbClr val="000066"/>
                          </a:solidFill>
                          <a:latin typeface="Cambria Math" panose="02040503050406030204" pitchFamily="18" charset="0"/>
                        </a:rPr>
                        <m:t>=</m:t>
                      </m:r>
                      <m:d>
                        <m:dPr>
                          <m:begChr m:val="|"/>
                          <m:endChr m:val="|"/>
                          <m:ctrlPr>
                            <a:rPr lang="en-US" altLang="zh-CN" sz="2400" b="0" i="1" smtClean="0">
                              <a:solidFill>
                                <a:srgbClr val="000066"/>
                              </a:solidFill>
                              <a:latin typeface="Cambria Math" panose="02040503050406030204" pitchFamily="18" charset="0"/>
                            </a:rPr>
                          </m:ctrlPr>
                        </m:dPr>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𝑔</m:t>
                              </m:r>
                            </m:e>
                            <m:sub>
                              <m:r>
                                <a:rPr lang="en-US" altLang="zh-CN" sz="2400" b="0" i="1" smtClean="0">
                                  <a:solidFill>
                                    <a:srgbClr val="000066"/>
                                  </a:solidFill>
                                  <a:latin typeface="Cambria Math" panose="02040503050406030204" pitchFamily="18" charset="0"/>
                                </a:rPr>
                                <m:t>𝑥</m:t>
                              </m:r>
                            </m:sub>
                          </m:sSub>
                        </m:e>
                      </m:d>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𝑔</m:t>
                          </m:r>
                        </m:e>
                        <m:sub>
                          <m:r>
                            <a:rPr lang="en-US" altLang="zh-CN" sz="2400" b="0" i="1" smtClean="0">
                              <a:solidFill>
                                <a:srgbClr val="000066"/>
                              </a:solidFill>
                              <a:latin typeface="Cambria Math" panose="02040503050406030204" pitchFamily="18" charset="0"/>
                            </a:rPr>
                            <m:t>𝑦</m:t>
                          </m:r>
                        </m:sub>
                      </m:sSub>
                      <m:r>
                        <a:rPr lang="en-US" altLang="zh-CN" sz="2400" b="0" i="1" smtClean="0">
                          <a:solidFill>
                            <a:srgbClr val="000066"/>
                          </a:solidFill>
                          <a:latin typeface="Cambria Math" panose="02040503050406030204" pitchFamily="18" charset="0"/>
                        </a:rPr>
                        <m:t>|</m:t>
                      </m:r>
                    </m:oMath>
                  </m:oMathPara>
                </a14:m>
                <a:endParaRPr lang="zh-CN" altLang="en-US" sz="2400" dirty="0">
                  <a:solidFill>
                    <a:srgbClr val="000066"/>
                  </a:solidFill>
                </a:endParaRPr>
              </a:p>
            </p:txBody>
          </p:sp>
        </mc:Choice>
        <mc:Fallback>
          <p:sp>
            <p:nvSpPr>
              <p:cNvPr id="2" name="矩形 1"/>
              <p:cNvSpPr>
                <a:spLocks noRot="1" noChangeAspect="1" noMove="1" noResize="1" noEditPoints="1" noAdjustHandles="1" noChangeArrowheads="1" noChangeShapeType="1" noTextEdit="1"/>
              </p:cNvSpPr>
              <p:nvPr/>
            </p:nvSpPr>
            <p:spPr>
              <a:xfrm>
                <a:off x="355118" y="1759919"/>
                <a:ext cx="7839005" cy="3528210"/>
              </a:xfrm>
              <a:prstGeom prst="rect">
                <a:avLst/>
              </a:prstGeom>
              <a:blipFill>
                <a:blip r:embed="rId2"/>
                <a:stretch>
                  <a:fillRect l="-1166" t="-1211" r="-311" b="-1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xmlns="" val="38194716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429496" y="5626031"/>
            <a:ext cx="4321880" cy="1013666"/>
          </a:xfrm>
        </p:spPr>
        <p:txBody>
          <a:bodyPr>
            <a:noAutofit/>
          </a:body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3.3</a:t>
            </a:r>
            <a:r>
              <a:rPr lang="en-US" altLang="zh-CN" dirty="0" smtClean="0">
                <a:solidFill>
                  <a:srgbClr val="002060"/>
                </a:solidFill>
                <a:latin typeface="Arial" panose="020B0604020202020204" pitchFamily="34" charset="0"/>
                <a:cs typeface="Arial" panose="020B0604020202020204" pitchFamily="34" charset="0"/>
              </a:rPr>
              <a:t> Some basic intensity transformation functions. All curves were scaled to fit in the range shown.</a:t>
            </a:r>
            <a:endParaRPr lang="en-US" altLang="zh-CN" dirty="0">
              <a:solidFill>
                <a:srgbClr val="000066"/>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xmlns="" Requires="a14">
          <p:sp>
            <p:nvSpPr>
              <p:cNvPr id="3" name="文本框 2"/>
              <p:cNvSpPr txBox="1"/>
              <p:nvPr/>
            </p:nvSpPr>
            <p:spPr>
              <a:xfrm>
                <a:off x="494024" y="1710047"/>
                <a:ext cx="4073640" cy="4031873"/>
              </a:xfrm>
              <a:prstGeom prst="rect">
                <a:avLst/>
              </a:prstGeom>
              <a:noFill/>
            </p:spPr>
            <p:txBody>
              <a:bodyPr wrap="square" rtlCol="0">
                <a:spAutoFit/>
              </a:bodyPr>
              <a:lstStyle/>
              <a:p>
                <a:pPr marL="284163" lvl="0" indent="-284163">
                  <a:lnSpc>
                    <a:spcPct val="100000"/>
                  </a:lnSpc>
                  <a:spcBef>
                    <a:spcPts val="0"/>
                  </a:spcBef>
                  <a:buClrTx/>
                  <a:buSzTx/>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Basic gray-level transformations:</a:t>
                </a:r>
              </a:p>
              <a:p>
                <a:pPr marL="284163" indent="-284163">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Negative:</a:t>
                </a:r>
              </a:p>
              <a:p>
                <a:pPr lvl="1"/>
                <a14:m>
                  <m:oMathPara xmlns:m="http://schemas.openxmlformats.org/officeDocument/2006/math">
                    <m:oMathParaPr>
                      <m:jc m:val="center"/>
                    </m:oMathParaPr>
                    <m:oMath xmlns:m="http://schemas.openxmlformats.org/officeDocument/2006/math">
                      <m:r>
                        <a:rPr lang="en-US" altLang="zh-CN" sz="3200" b="0" i="1" smtClean="0">
                          <a:solidFill>
                            <a:srgbClr val="000066"/>
                          </a:solidFill>
                          <a:latin typeface="Cambria Math" panose="02040503050406030204" pitchFamily="18" charset="0"/>
                          <a:cs typeface="Arial" panose="020B0604020202020204" pitchFamily="34" charset="0"/>
                        </a:rPr>
                        <m:t>𝑠</m:t>
                      </m:r>
                      <m:r>
                        <a:rPr lang="en-US" altLang="zh-CN" sz="3200" b="0" i="1" smtClean="0">
                          <a:solidFill>
                            <a:srgbClr val="000066"/>
                          </a:solidFill>
                          <a:latin typeface="Cambria Math" panose="02040503050406030204" pitchFamily="18" charset="0"/>
                          <a:cs typeface="Arial" panose="020B0604020202020204" pitchFamily="34" charset="0"/>
                        </a:rPr>
                        <m:t>=</m:t>
                      </m:r>
                      <m:r>
                        <a:rPr lang="en-US" altLang="zh-CN" sz="3200" b="0" i="1" smtClean="0">
                          <a:solidFill>
                            <a:srgbClr val="000066"/>
                          </a:solidFill>
                          <a:latin typeface="Cambria Math" panose="02040503050406030204" pitchFamily="18" charset="0"/>
                          <a:cs typeface="Arial" panose="020B0604020202020204" pitchFamily="34" charset="0"/>
                        </a:rPr>
                        <m:t>𝑙</m:t>
                      </m:r>
                      <m:r>
                        <a:rPr lang="en-US" altLang="zh-CN" sz="3200" b="0" i="1" smtClean="0">
                          <a:solidFill>
                            <a:srgbClr val="000066"/>
                          </a:solidFill>
                          <a:latin typeface="Cambria Math" panose="02040503050406030204" pitchFamily="18" charset="0"/>
                          <a:cs typeface="Arial" panose="020B0604020202020204" pitchFamily="34" charset="0"/>
                        </a:rPr>
                        <m:t>−1−</m:t>
                      </m:r>
                      <m:r>
                        <a:rPr lang="en-US" altLang="zh-CN" sz="3200" b="0" i="1" smtClean="0">
                          <a:solidFill>
                            <a:srgbClr val="000066"/>
                          </a:solidFill>
                          <a:latin typeface="Cambria Math" panose="02040503050406030204" pitchFamily="18" charset="0"/>
                          <a:cs typeface="Arial" panose="020B0604020202020204" pitchFamily="34" charset="0"/>
                        </a:rPr>
                        <m:t>𝑟</m:t>
                      </m:r>
                    </m:oMath>
                  </m:oMathPara>
                </a14:m>
                <a:endParaRPr lang="en-US" altLang="zh-CN" sz="3200" b="0" dirty="0" smtClean="0">
                  <a:solidFill>
                    <a:srgbClr val="000066"/>
                  </a:solidFill>
                  <a:latin typeface="Arial" panose="020B0604020202020204" pitchFamily="34" charset="0"/>
                  <a:cs typeface="Arial" panose="020B0604020202020204" pitchFamily="34" charset="0"/>
                </a:endParaRPr>
              </a:p>
              <a:p>
                <a:pPr marL="284163" indent="-284163">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Generic log:</a:t>
                </a:r>
              </a:p>
              <a:p>
                <a:pPr lvl="1"/>
                <a14:m>
                  <m:oMathPara xmlns:m="http://schemas.openxmlformats.org/officeDocument/2006/math">
                    <m:oMathParaPr>
                      <m:jc m:val="center"/>
                    </m:oMathParaPr>
                    <m:oMath xmlns:m="http://schemas.openxmlformats.org/officeDocument/2006/math">
                      <m:r>
                        <a:rPr lang="en-US" altLang="zh-CN" sz="3200" i="1">
                          <a:solidFill>
                            <a:srgbClr val="000066"/>
                          </a:solidFill>
                          <a:latin typeface="Cambria Math" panose="02040503050406030204" pitchFamily="18" charset="0"/>
                          <a:cs typeface="Arial" panose="020B0604020202020204" pitchFamily="34" charset="0"/>
                        </a:rPr>
                        <m:t>𝑠</m:t>
                      </m:r>
                      <m:r>
                        <a:rPr lang="en-US" altLang="zh-CN" sz="3200" i="1">
                          <a:solidFill>
                            <a:srgbClr val="000066"/>
                          </a:solidFill>
                          <a:latin typeface="Cambria Math" panose="02040503050406030204" pitchFamily="18" charset="0"/>
                          <a:cs typeface="Arial" panose="020B0604020202020204" pitchFamily="34" charset="0"/>
                        </a:rPr>
                        <m:t>=</m:t>
                      </m:r>
                      <m:r>
                        <a:rPr lang="en-US" altLang="zh-CN" sz="3200" b="0" i="1" smtClean="0">
                          <a:solidFill>
                            <a:srgbClr val="000066"/>
                          </a:solidFill>
                          <a:latin typeface="Cambria Math" panose="02040503050406030204" pitchFamily="18" charset="0"/>
                          <a:cs typeface="Arial" panose="020B0604020202020204" pitchFamily="34" charset="0"/>
                        </a:rPr>
                        <m:t>𝑐</m:t>
                      </m:r>
                      <m:r>
                        <m:rPr>
                          <m:sty m:val="p"/>
                        </m:rPr>
                        <a:rPr lang="en-US" altLang="zh-CN" sz="3200" b="0" i="0" smtClean="0">
                          <a:solidFill>
                            <a:srgbClr val="000066"/>
                          </a:solidFill>
                          <a:latin typeface="Cambria Math" panose="02040503050406030204" pitchFamily="18" charset="0"/>
                          <a:cs typeface="Arial" panose="020B0604020202020204" pitchFamily="34" charset="0"/>
                        </a:rPr>
                        <m:t>ln</m:t>
                      </m:r>
                      <m:d>
                        <m:dPr>
                          <m:ctrlPr>
                            <a:rPr lang="en-US" altLang="zh-CN" sz="3200" b="0" i="1" smtClean="0">
                              <a:solidFill>
                                <a:srgbClr val="000066"/>
                              </a:solidFill>
                              <a:latin typeface="Cambria Math" panose="02040503050406030204" pitchFamily="18" charset="0"/>
                              <a:cs typeface="Arial" panose="020B0604020202020204" pitchFamily="34" charset="0"/>
                            </a:rPr>
                          </m:ctrlPr>
                        </m:dPr>
                        <m:e>
                          <m:r>
                            <a:rPr lang="en-US" altLang="zh-CN" sz="3200" b="0" i="1" smtClean="0">
                              <a:solidFill>
                                <a:srgbClr val="000066"/>
                              </a:solidFill>
                              <a:latin typeface="Cambria Math" panose="02040503050406030204" pitchFamily="18" charset="0"/>
                              <a:cs typeface="Arial" panose="020B0604020202020204" pitchFamily="34" charset="0"/>
                            </a:rPr>
                            <m:t>1+</m:t>
                          </m:r>
                          <m:r>
                            <a:rPr lang="en-US" altLang="zh-CN" sz="3200" b="0" i="1" smtClean="0">
                              <a:solidFill>
                                <a:srgbClr val="000066"/>
                              </a:solidFill>
                              <a:latin typeface="Cambria Math" panose="02040503050406030204" pitchFamily="18" charset="0"/>
                              <a:cs typeface="Arial" panose="020B0604020202020204" pitchFamily="34" charset="0"/>
                            </a:rPr>
                            <m:t>𝑟</m:t>
                          </m:r>
                        </m:e>
                      </m:d>
                    </m:oMath>
                  </m:oMathPara>
                </a14:m>
                <a:endParaRPr lang="en-US" altLang="zh-CN" sz="3200" dirty="0" smtClean="0">
                  <a:solidFill>
                    <a:srgbClr val="000066"/>
                  </a:solidFill>
                  <a:latin typeface="Arial" panose="020B0604020202020204" pitchFamily="34" charset="0"/>
                  <a:cs typeface="Arial" panose="020B0604020202020204" pitchFamily="34" charset="0"/>
                </a:endParaRPr>
              </a:p>
              <a:p>
                <a:pPr marL="284163" indent="-284163">
                  <a:buFont typeface="Arial" panose="020B0604020202020204" pitchFamily="34" charset="0"/>
                  <a:buChar char="•"/>
                </a:pPr>
                <a:r>
                  <a:rPr lang="en-US" altLang="zh-CN" sz="3200" dirty="0" smtClean="0">
                    <a:solidFill>
                      <a:srgbClr val="000066"/>
                    </a:solidFill>
                    <a:latin typeface="Arial" panose="020B0604020202020204" pitchFamily="34" charset="0"/>
                    <a:cs typeface="Arial" panose="020B0604020202020204" pitchFamily="34" charset="0"/>
                  </a:rPr>
                  <a:t>Power Law:</a:t>
                </a:r>
              </a:p>
              <a:p>
                <a:pPr lvl="1"/>
                <a14:m>
                  <m:oMathPara xmlns:m="http://schemas.openxmlformats.org/officeDocument/2006/math">
                    <m:oMathParaPr>
                      <m:jc m:val="center"/>
                    </m:oMathParaPr>
                    <m:oMath xmlns:m="http://schemas.openxmlformats.org/officeDocument/2006/math">
                      <m:r>
                        <a:rPr lang="en-US" altLang="zh-CN" sz="3200" i="1">
                          <a:solidFill>
                            <a:srgbClr val="000066"/>
                          </a:solidFill>
                          <a:latin typeface="Cambria Math" panose="02040503050406030204" pitchFamily="18" charset="0"/>
                          <a:cs typeface="Arial" panose="020B0604020202020204" pitchFamily="34" charset="0"/>
                        </a:rPr>
                        <m:t>𝑠</m:t>
                      </m:r>
                      <m:r>
                        <a:rPr lang="en-US" altLang="zh-CN" sz="3200" b="0" i="1" smtClean="0">
                          <a:solidFill>
                            <a:srgbClr val="000066"/>
                          </a:solidFill>
                          <a:latin typeface="Cambria Math" panose="02040503050406030204" pitchFamily="18" charset="0"/>
                          <a:cs typeface="Arial" panose="020B0604020202020204" pitchFamily="34" charset="0"/>
                        </a:rPr>
                        <m:t>=</m:t>
                      </m:r>
                      <m:r>
                        <a:rPr lang="en-US" altLang="zh-CN" sz="3200" b="0" i="1" smtClean="0">
                          <a:solidFill>
                            <a:srgbClr val="000066"/>
                          </a:solidFill>
                          <a:latin typeface="Cambria Math" panose="02040503050406030204" pitchFamily="18" charset="0"/>
                          <a:cs typeface="Arial" panose="020B0604020202020204" pitchFamily="34" charset="0"/>
                        </a:rPr>
                        <m:t>𝑐</m:t>
                      </m:r>
                      <m:sSup>
                        <m:sSupPr>
                          <m:ctrlPr>
                            <a:rPr lang="en-US" altLang="zh-CN" sz="3200" b="0" i="1" smtClean="0">
                              <a:solidFill>
                                <a:srgbClr val="000066"/>
                              </a:solidFill>
                              <a:latin typeface="Cambria Math" panose="02040503050406030204" pitchFamily="18" charset="0"/>
                              <a:cs typeface="Arial" panose="020B0604020202020204" pitchFamily="34" charset="0"/>
                            </a:rPr>
                          </m:ctrlPr>
                        </m:sSupPr>
                        <m:e>
                          <m:r>
                            <a:rPr lang="en-US" altLang="zh-CN" sz="3200" b="0" i="1" smtClean="0">
                              <a:solidFill>
                                <a:srgbClr val="000066"/>
                              </a:solidFill>
                              <a:latin typeface="Cambria Math" panose="02040503050406030204" pitchFamily="18" charset="0"/>
                              <a:cs typeface="Arial" panose="020B0604020202020204" pitchFamily="34" charset="0"/>
                            </a:rPr>
                            <m:t>𝑟</m:t>
                          </m:r>
                        </m:e>
                        <m:sup>
                          <m:r>
                            <a:rPr lang="en-US" altLang="zh-CN" sz="3200" b="0" i="1" smtClean="0">
                              <a:solidFill>
                                <a:srgbClr val="000066"/>
                              </a:solidFill>
                              <a:latin typeface="Cambria Math" panose="02040503050406030204" pitchFamily="18" charset="0"/>
                              <a:cs typeface="Arial" panose="020B0604020202020204" pitchFamily="34" charset="0"/>
                            </a:rPr>
                            <m:t>𝛾</m:t>
                          </m:r>
                        </m:sup>
                      </m:sSup>
                    </m:oMath>
                  </m:oMathPara>
                </a14:m>
                <a:endParaRPr lang="en-US" altLang="zh-CN" sz="3200" dirty="0" smtClean="0">
                  <a:solidFill>
                    <a:srgbClr val="000066"/>
                  </a:solidFill>
                  <a:latin typeface="Arial" panose="020B0604020202020204" pitchFamily="34" charset="0"/>
                  <a:cs typeface="Arial" panose="020B0604020202020204" pitchFamily="3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494024" y="1710047"/>
                <a:ext cx="4073640" cy="4031873"/>
              </a:xfrm>
              <a:prstGeom prst="rect">
                <a:avLst/>
              </a:prstGeom>
              <a:blipFill>
                <a:blip r:embed="rId2"/>
                <a:stretch>
                  <a:fillRect l="-3443" t="-1967"/>
                </a:stretch>
              </a:blipFill>
            </p:spPr>
            <p:txBody>
              <a:bodyPr/>
              <a:lstStyle/>
              <a:p>
                <a:r>
                  <a:rPr lang="zh-CN" altLang="en-US">
                    <a:noFill/>
                  </a:rPr>
                  <a:t> </a:t>
                </a:r>
              </a:p>
            </p:txBody>
          </p:sp>
        </mc:Fallback>
      </mc:AlternateContent>
      <p:sp>
        <p:nvSpPr>
          <p:cNvPr id="10"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3.2 Some Basic Gray Level Transformations</a:t>
            </a:r>
            <a:endParaRPr lang="en-US" dirty="0">
              <a:solidFill>
                <a:srgbClr val="00206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67664" y="1710047"/>
            <a:ext cx="4182556" cy="39159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376147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10" name="内容占位符 1"/>
              <p:cNvSpPr txBox="1">
                <a:spLocks/>
              </p:cNvSpPr>
              <p:nvPr/>
            </p:nvSpPr>
            <p:spPr>
              <a:xfrm>
                <a:off x="3098316" y="4280783"/>
                <a:ext cx="5926929" cy="311160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 a </a:t>
                </a:r>
              </a:p>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b</a:t>
                </a:r>
                <a:r>
                  <a:rPr lang="en-US" altLang="zh-CN" dirty="0" smtClean="0">
                    <a:solidFill>
                      <a:srgbClr val="002060"/>
                    </a:solidFill>
                    <a:latin typeface="Arial" panose="020B0604020202020204" pitchFamily="34" charset="0"/>
                    <a:cs typeface="Arial" panose="020B0604020202020204" pitchFamily="34" charset="0"/>
                  </a:rPr>
                  <a:t> c</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e</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3.44</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3X3 region of an image (the z’s are gray-level values) and masks used to compute the gradient at point labeled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𝑧</m:t>
                        </m:r>
                      </m:e>
                      <m:sub>
                        <m:r>
                          <a:rPr lang="en-US" altLang="zh-CN" b="0" i="1" smtClean="0">
                            <a:solidFill>
                              <a:srgbClr val="002060"/>
                            </a:solidFill>
                            <a:latin typeface="Cambria Math" panose="02040503050406030204" pitchFamily="18" charset="0"/>
                            <a:cs typeface="Arial" panose="020B0604020202020204" pitchFamily="34" charset="0"/>
                          </a:rPr>
                          <m:t>5</m:t>
                        </m:r>
                      </m:sub>
                    </m:sSub>
                  </m:oMath>
                </a14:m>
                <a:r>
                  <a:rPr lang="en-US" altLang="zh-CN" dirty="0" smtClean="0">
                    <a:solidFill>
                      <a:srgbClr val="002060"/>
                    </a:solidFill>
                    <a:latin typeface="Arial" panose="020B0604020202020204" pitchFamily="34" charset="0"/>
                    <a:cs typeface="Arial" panose="020B0604020202020204" pitchFamily="34" charset="0"/>
                  </a:rPr>
                  <a:t>. All masks coefficients sum to zero, as expected of a derivative operator.</a:t>
                </a:r>
              </a:p>
            </p:txBody>
          </p:sp>
        </mc:Choice>
        <mc:Fallback>
          <p:sp>
            <p:nvSpPr>
              <p:cNvPr id="10" name="内容占位符 1"/>
              <p:cNvSpPr txBox="1">
                <a:spLocks noRot="1" noChangeAspect="1" noMove="1" noResize="1" noEditPoints="1" noAdjustHandles="1" noChangeArrowheads="1" noChangeShapeType="1" noTextEdit="1"/>
              </p:cNvSpPr>
              <p:nvPr/>
            </p:nvSpPr>
            <p:spPr>
              <a:xfrm>
                <a:off x="3098316" y="4280783"/>
                <a:ext cx="5926929" cy="3111607"/>
              </a:xfrm>
              <a:prstGeom prst="rect">
                <a:avLst/>
              </a:prstGeom>
              <a:blipFill>
                <a:blip r:embed="rId2"/>
                <a:stretch>
                  <a:fillRect l="-1028" t="-783"/>
                </a:stretch>
              </a:blipFill>
            </p:spPr>
            <p:txBody>
              <a:bodyPr/>
              <a:lstStyle/>
              <a:p>
                <a:r>
                  <a:rPr lang="zh-CN" altLang="en-US">
                    <a:noFill/>
                  </a:rPr>
                  <a:t> </a:t>
                </a:r>
              </a:p>
            </p:txBody>
          </p:sp>
        </mc:Fallback>
      </mc:AlternateContent>
      <p:pic>
        <p:nvPicPr>
          <p:cNvPr id="5" name="Picture 3"/>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38977"/>
          <a:stretch/>
        </p:blipFill>
        <p:spPr bwMode="auto">
          <a:xfrm>
            <a:off x="199595" y="2666885"/>
            <a:ext cx="2898721" cy="39126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2" name="矩形 1"/>
              <p:cNvSpPr/>
              <p:nvPr/>
            </p:nvSpPr>
            <p:spPr>
              <a:xfrm>
                <a:off x="3217070" y="1550145"/>
                <a:ext cx="5689423" cy="2871171"/>
              </a:xfrm>
              <a:prstGeom prst="rect">
                <a:avLst/>
              </a:prstGeom>
            </p:spPr>
            <p:txBody>
              <a:bodyPr wrap="square">
                <a:spAutoFit/>
              </a:bodyPr>
              <a:lstStyle/>
              <a:p>
                <a:r>
                  <a:rPr lang="en-US" altLang="zh-CN" sz="2400" dirty="0" smtClean="0">
                    <a:solidFill>
                      <a:srgbClr val="000066"/>
                    </a:solidFill>
                  </a:rPr>
                  <a:t>Roberts cross-gradient operators</a:t>
                </a:r>
                <a:endParaRPr lang="en-US" altLang="zh-CN" sz="2400" dirty="0">
                  <a:solidFill>
                    <a:srgbClr val="000066"/>
                  </a:solidFill>
                </a:endParaRPr>
              </a:p>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𝑔</m:t>
                          </m:r>
                        </m:e>
                        <m:sub>
                          <m:r>
                            <a:rPr lang="en-US" altLang="zh-CN" sz="2400" b="0" i="1" smtClean="0">
                              <a:solidFill>
                                <a:srgbClr val="000066"/>
                              </a:solidFill>
                              <a:latin typeface="Cambria Math" panose="02040503050406030204" pitchFamily="18" charset="0"/>
                            </a:rPr>
                            <m:t>𝑥</m:t>
                          </m:r>
                        </m:sub>
                      </m:sSub>
                      <m:r>
                        <a:rPr lang="en-US" altLang="zh-CN" sz="2400" b="0" i="1" smtClean="0">
                          <a:solidFill>
                            <a:srgbClr val="000066"/>
                          </a:solidFill>
                          <a:latin typeface="Cambria Math" panose="02040503050406030204" pitchFamily="18" charset="0"/>
                        </a:rPr>
                        <m:t>=</m:t>
                      </m:r>
                      <m:d>
                        <m:dPr>
                          <m:ctrlPr>
                            <a:rPr lang="en-US" altLang="zh-CN" sz="2400" b="0" i="1" smtClean="0">
                              <a:solidFill>
                                <a:srgbClr val="000066"/>
                              </a:solidFill>
                              <a:latin typeface="Cambria Math" panose="02040503050406030204" pitchFamily="18" charset="0"/>
                            </a:rPr>
                          </m:ctrlPr>
                        </m:dPr>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9</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5</m:t>
                              </m:r>
                            </m:sub>
                          </m:sSub>
                        </m:e>
                      </m:d>
                      <m:r>
                        <a:rPr lang="en-US" altLang="zh-CN" sz="2400" b="0" i="1" smtClean="0">
                          <a:solidFill>
                            <a:srgbClr val="000066"/>
                          </a:solidFill>
                          <a:latin typeface="Cambria Math" panose="02040503050406030204" pitchFamily="18" charset="0"/>
                        </a:rPr>
                        <m:t>, </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𝑔</m:t>
                          </m:r>
                        </m:e>
                        <m:sub>
                          <m:r>
                            <a:rPr lang="en-US" altLang="zh-CN" sz="2400" b="0" i="1" smtClean="0">
                              <a:solidFill>
                                <a:srgbClr val="000066"/>
                              </a:solidFill>
                              <a:latin typeface="Cambria Math" panose="02040503050406030204" pitchFamily="18" charset="0"/>
                            </a:rPr>
                            <m:t>𝑦</m:t>
                          </m:r>
                        </m:sub>
                      </m:sSub>
                      <m:r>
                        <a:rPr lang="en-US" altLang="zh-CN" sz="2400" b="0" i="1" smtClean="0">
                          <a:solidFill>
                            <a:srgbClr val="000066"/>
                          </a:solidFill>
                          <a:latin typeface="Cambria Math" panose="02040503050406030204" pitchFamily="18" charset="0"/>
                        </a:rPr>
                        <m:t>=</m:t>
                      </m:r>
                      <m:d>
                        <m:dPr>
                          <m:ctrlPr>
                            <a:rPr lang="en-US" altLang="zh-CN" sz="2400" b="0" i="1" smtClean="0">
                              <a:solidFill>
                                <a:srgbClr val="000066"/>
                              </a:solidFill>
                              <a:latin typeface="Cambria Math" panose="02040503050406030204" pitchFamily="18" charset="0"/>
                            </a:rPr>
                          </m:ctrlPr>
                        </m:dPr>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8</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6</m:t>
                              </m:r>
                            </m:sub>
                          </m:sSub>
                        </m:e>
                      </m:d>
                    </m:oMath>
                  </m:oMathPara>
                </a14:m>
                <a:endParaRPr lang="en-US" altLang="zh-CN" sz="2400" b="0" dirty="0" smtClean="0">
                  <a:solidFill>
                    <a:srgbClr val="000066"/>
                  </a:solidFill>
                </a:endParaRPr>
              </a:p>
              <a:p>
                <a:r>
                  <a:rPr lang="en-US" altLang="zh-CN" sz="2400" b="0" dirty="0" smtClean="0">
                    <a:solidFill>
                      <a:srgbClr val="000066"/>
                    </a:solidFill>
                  </a:rPr>
                  <a:t/>
                </a:r>
                <a14:m>
                  <m:oMath xmlns:m="http://schemas.openxmlformats.org/officeDocument/2006/math">
                    <m:r>
                      <a:rPr lang="en-US" altLang="zh-CN" sz="2400" b="0" i="1" smtClean="0">
                        <a:solidFill>
                          <a:srgbClr val="000066"/>
                        </a:solidFill>
                        <a:latin typeface="Cambria Math" panose="02040503050406030204" pitchFamily="18" charset="0"/>
                      </a:rPr>
                      <m:t>𝑀</m:t>
                    </m:r>
                    <m:d>
                      <m:dPr>
                        <m:ctrlPr>
                          <a:rPr lang="en-US" altLang="zh-CN" sz="2400" b="0" i="1" smtClean="0">
                            <a:solidFill>
                              <a:srgbClr val="000066"/>
                            </a:solidFill>
                            <a:latin typeface="Cambria Math" panose="02040503050406030204" pitchFamily="18" charset="0"/>
                          </a:rPr>
                        </m:ctrlPr>
                      </m:dPr>
                      <m:e>
                        <m:r>
                          <a:rPr lang="en-US" altLang="zh-CN" sz="2400" b="0" i="1" smtClean="0">
                            <a:solidFill>
                              <a:srgbClr val="000066"/>
                            </a:solidFill>
                            <a:latin typeface="Cambria Math" panose="02040503050406030204" pitchFamily="18" charset="0"/>
                          </a:rPr>
                          <m:t>𝑥</m:t>
                        </m:r>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𝑦</m:t>
                        </m:r>
                      </m:e>
                    </m:d>
                    <m:r>
                      <a:rPr lang="en-US" altLang="zh-CN" sz="2400" b="0" i="1" smtClean="0">
                        <a:solidFill>
                          <a:srgbClr val="000066"/>
                        </a:solidFill>
                        <a:latin typeface="Cambria Math" panose="02040503050406030204" pitchFamily="18" charset="0"/>
                      </a:rPr>
                      <m:t>=</m:t>
                    </m:r>
                    <m:sSup>
                      <m:sSupPr>
                        <m:ctrlPr>
                          <a:rPr lang="en-US" altLang="zh-CN" sz="2400" b="0" i="1" smtClean="0">
                            <a:solidFill>
                              <a:srgbClr val="000066"/>
                            </a:solidFill>
                            <a:latin typeface="Cambria Math" panose="02040503050406030204" pitchFamily="18" charset="0"/>
                          </a:rPr>
                        </m:ctrlPr>
                      </m:sSupPr>
                      <m:e>
                        <m:d>
                          <m:dPr>
                            <m:begChr m:val="["/>
                            <m:endChr m:val="]"/>
                            <m:ctrlPr>
                              <a:rPr lang="en-US" altLang="zh-CN" sz="2400" b="0" i="1" smtClean="0">
                                <a:solidFill>
                                  <a:srgbClr val="000066"/>
                                </a:solidFill>
                                <a:latin typeface="Cambria Math" panose="02040503050406030204" pitchFamily="18" charset="0"/>
                              </a:rPr>
                            </m:ctrlPr>
                          </m:dPr>
                          <m:e>
                            <m:sSup>
                              <m:sSupPr>
                                <m:ctrlPr>
                                  <a:rPr lang="en-US" altLang="zh-CN" sz="2400" b="0" i="1" smtClean="0">
                                    <a:solidFill>
                                      <a:srgbClr val="000066"/>
                                    </a:solidFill>
                                    <a:latin typeface="Cambria Math" panose="02040503050406030204" pitchFamily="18" charset="0"/>
                                  </a:rPr>
                                </m:ctrlPr>
                              </m:sSupPr>
                              <m:e>
                                <m:d>
                                  <m:dPr>
                                    <m:ctrlPr>
                                      <a:rPr lang="en-US" altLang="zh-CN" sz="2400" b="0" i="1" smtClean="0">
                                        <a:solidFill>
                                          <a:srgbClr val="000066"/>
                                        </a:solidFill>
                                        <a:latin typeface="Cambria Math" panose="02040503050406030204" pitchFamily="18" charset="0"/>
                                      </a:rPr>
                                    </m:ctrlPr>
                                  </m:dPr>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9</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5</m:t>
                                        </m:r>
                                      </m:sub>
                                    </m:sSub>
                                  </m:e>
                                </m:d>
                              </m:e>
                              <m:sup>
                                <m:r>
                                  <a:rPr lang="en-US" altLang="zh-CN" sz="2400" b="0" i="1" smtClean="0">
                                    <a:solidFill>
                                      <a:srgbClr val="000066"/>
                                    </a:solidFill>
                                    <a:latin typeface="Cambria Math" panose="02040503050406030204" pitchFamily="18" charset="0"/>
                                  </a:rPr>
                                  <m:t>2</m:t>
                                </m:r>
                              </m:sup>
                            </m:sSup>
                            <m:r>
                              <a:rPr lang="en-US" altLang="zh-CN" sz="2400" b="0" i="1" smtClean="0">
                                <a:solidFill>
                                  <a:srgbClr val="000066"/>
                                </a:solidFill>
                                <a:latin typeface="Cambria Math" panose="02040503050406030204" pitchFamily="18" charset="0"/>
                              </a:rPr>
                              <m:t>+</m:t>
                            </m:r>
                            <m:sSup>
                              <m:sSupPr>
                                <m:ctrlPr>
                                  <a:rPr lang="en-US" altLang="zh-CN" sz="2400" b="0" i="1" smtClean="0">
                                    <a:solidFill>
                                      <a:srgbClr val="000066"/>
                                    </a:solidFill>
                                    <a:latin typeface="Cambria Math" panose="02040503050406030204" pitchFamily="18" charset="0"/>
                                  </a:rPr>
                                </m:ctrlPr>
                              </m:sSupPr>
                              <m:e>
                                <m:d>
                                  <m:dPr>
                                    <m:ctrlPr>
                                      <a:rPr lang="en-US" altLang="zh-CN" sz="2400" b="0" i="1" smtClean="0">
                                        <a:solidFill>
                                          <a:srgbClr val="000066"/>
                                        </a:solidFill>
                                        <a:latin typeface="Cambria Math" panose="02040503050406030204" pitchFamily="18" charset="0"/>
                                      </a:rPr>
                                    </m:ctrlPr>
                                  </m:dPr>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8</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6</m:t>
                                        </m:r>
                                      </m:sub>
                                    </m:sSub>
                                  </m:e>
                                </m:d>
                              </m:e>
                              <m:sup>
                                <m:r>
                                  <a:rPr lang="en-US" altLang="zh-CN" sz="2400" b="0" i="1" smtClean="0">
                                    <a:solidFill>
                                      <a:srgbClr val="000066"/>
                                    </a:solidFill>
                                    <a:latin typeface="Cambria Math" panose="02040503050406030204" pitchFamily="18" charset="0"/>
                                  </a:rPr>
                                  <m:t>2</m:t>
                                </m:r>
                              </m:sup>
                            </m:sSup>
                          </m:e>
                        </m:d>
                      </m:e>
                      <m:sup>
                        <m:f>
                          <m:fPr>
                            <m:ctrlPr>
                              <a:rPr lang="en-US" altLang="zh-CN" sz="2400" b="0" i="1" smtClean="0">
                                <a:solidFill>
                                  <a:srgbClr val="000066"/>
                                </a:solidFill>
                                <a:latin typeface="Cambria Math" panose="02040503050406030204" pitchFamily="18" charset="0"/>
                              </a:rPr>
                            </m:ctrlPr>
                          </m:fPr>
                          <m:num>
                            <m:r>
                              <a:rPr lang="en-US" altLang="zh-CN" sz="2400" b="0" i="1" smtClean="0">
                                <a:solidFill>
                                  <a:srgbClr val="000066"/>
                                </a:solidFill>
                                <a:latin typeface="Cambria Math" panose="02040503050406030204" pitchFamily="18" charset="0"/>
                              </a:rPr>
                              <m:t>1</m:t>
                            </m:r>
                          </m:num>
                          <m:den>
                            <m:r>
                              <a:rPr lang="en-US" altLang="zh-CN" sz="2400" b="0" i="1" smtClean="0">
                                <a:solidFill>
                                  <a:srgbClr val="000066"/>
                                </a:solidFill>
                                <a:latin typeface="Cambria Math" panose="02040503050406030204" pitchFamily="18" charset="0"/>
                              </a:rPr>
                              <m:t>2</m:t>
                            </m:r>
                          </m:den>
                        </m:f>
                      </m:sup>
                    </m:sSup>
                  </m:oMath>
                </a14:m>
                <a:endParaRPr lang="en-US" altLang="zh-CN" sz="2400" dirty="0" smtClean="0"/>
              </a:p>
              <a:p>
                <a:pPr/>
                <a14:m>
                  <m:oMathPara xmlns:m="http://schemas.openxmlformats.org/officeDocument/2006/math">
                    <m:oMathParaPr>
                      <m:jc m:val="centerGroup"/>
                    </m:oMathParaPr>
                    <m:oMath xmlns:m="http://schemas.openxmlformats.org/officeDocument/2006/math">
                      <m:r>
                        <a:rPr lang="en-US" altLang="zh-CN" sz="2400" b="0" i="1" smtClean="0">
                          <a:solidFill>
                            <a:srgbClr val="000066"/>
                          </a:solidFill>
                          <a:latin typeface="Cambria Math" panose="02040503050406030204" pitchFamily="18" charset="0"/>
                        </a:rPr>
                        <m:t>𝑀</m:t>
                      </m:r>
                      <m:d>
                        <m:dPr>
                          <m:ctrlPr>
                            <a:rPr lang="en-US" altLang="zh-CN" sz="2400" b="0" i="1" smtClean="0">
                              <a:solidFill>
                                <a:srgbClr val="000066"/>
                              </a:solidFill>
                              <a:latin typeface="Cambria Math" panose="02040503050406030204" pitchFamily="18" charset="0"/>
                            </a:rPr>
                          </m:ctrlPr>
                        </m:dPr>
                        <m:e>
                          <m:r>
                            <a:rPr lang="en-US" altLang="zh-CN" sz="2400" b="0" i="1" smtClean="0">
                              <a:solidFill>
                                <a:srgbClr val="000066"/>
                              </a:solidFill>
                              <a:latin typeface="Cambria Math" panose="02040503050406030204" pitchFamily="18" charset="0"/>
                            </a:rPr>
                            <m:t>𝑥</m:t>
                          </m:r>
                          <m:r>
                            <a:rPr lang="en-US" altLang="zh-CN" sz="2400" b="0" i="1" smtClean="0">
                              <a:solidFill>
                                <a:srgbClr val="000066"/>
                              </a:solidFill>
                              <a:latin typeface="Cambria Math" panose="02040503050406030204" pitchFamily="18" charset="0"/>
                            </a:rPr>
                            <m:t>,</m:t>
                          </m:r>
                          <m:r>
                            <a:rPr lang="en-US" altLang="zh-CN" sz="2400" b="0" i="1" smtClean="0">
                              <a:solidFill>
                                <a:srgbClr val="000066"/>
                              </a:solidFill>
                              <a:latin typeface="Cambria Math" panose="02040503050406030204" pitchFamily="18" charset="0"/>
                            </a:rPr>
                            <m:t>𝑦</m:t>
                          </m:r>
                        </m:e>
                      </m:d>
                      <m:r>
                        <a:rPr lang="en-US" altLang="zh-CN" sz="2400" b="0" i="1" smtClean="0">
                          <a:solidFill>
                            <a:srgbClr val="000066"/>
                          </a:solidFill>
                          <a:latin typeface="Cambria Math" panose="02040503050406030204" pitchFamily="18" charset="0"/>
                        </a:rPr>
                        <m:t>≈</m:t>
                      </m:r>
                      <m:d>
                        <m:dPr>
                          <m:begChr m:val="|"/>
                          <m:endChr m:val="|"/>
                          <m:ctrlPr>
                            <a:rPr lang="en-US" altLang="zh-CN" sz="2400" b="0" i="1" smtClean="0">
                              <a:solidFill>
                                <a:srgbClr val="000066"/>
                              </a:solidFill>
                              <a:latin typeface="Cambria Math" panose="02040503050406030204" pitchFamily="18" charset="0"/>
                            </a:rPr>
                          </m:ctrlPr>
                        </m:dPr>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9</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5</m:t>
                              </m:r>
                            </m:sub>
                          </m:sSub>
                        </m:e>
                      </m:d>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8</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6</m:t>
                          </m:r>
                        </m:sub>
                      </m:sSub>
                      <m:r>
                        <a:rPr lang="en-US" altLang="zh-CN" sz="2400" b="0" i="1" smtClean="0">
                          <a:solidFill>
                            <a:srgbClr val="000066"/>
                          </a:solidFill>
                          <a:latin typeface="Cambria Math" panose="02040503050406030204" pitchFamily="18" charset="0"/>
                        </a:rPr>
                        <m:t>|</m:t>
                      </m:r>
                    </m:oMath>
                  </m:oMathPara>
                </a14:m>
                <a:endParaRPr lang="en-US" altLang="zh-CN" sz="2400" dirty="0"/>
              </a:p>
              <a:p>
                <a:r>
                  <a:rPr lang="en-US" altLang="zh-CN" sz="2400" dirty="0" smtClean="0">
                    <a:solidFill>
                      <a:srgbClr val="000066"/>
                    </a:solidFill>
                  </a:rPr>
                  <a:t>Sobel operators</a:t>
                </a:r>
                <a:endParaRPr lang="en-US" altLang="zh-CN" sz="2400" dirty="0">
                  <a:solidFill>
                    <a:srgbClr val="000066"/>
                  </a:solidFill>
                </a:endParaRPr>
              </a:p>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𝑔</m:t>
                          </m:r>
                        </m:e>
                        <m:sub>
                          <m:r>
                            <a:rPr lang="en-US" altLang="zh-CN" sz="2400" b="0" i="1" smtClean="0">
                              <a:solidFill>
                                <a:srgbClr val="000066"/>
                              </a:solidFill>
                              <a:latin typeface="Cambria Math" panose="02040503050406030204" pitchFamily="18" charset="0"/>
                            </a:rPr>
                            <m:t>𝑥</m:t>
                          </m:r>
                        </m:sub>
                      </m:sSub>
                      <m:r>
                        <a:rPr lang="en-US" altLang="zh-CN" sz="2400" b="0" i="1" smtClean="0">
                          <a:solidFill>
                            <a:srgbClr val="000066"/>
                          </a:solidFill>
                          <a:latin typeface="Cambria Math" panose="02040503050406030204" pitchFamily="18" charset="0"/>
                        </a:rPr>
                        <m:t>=</m:t>
                      </m:r>
                      <m:d>
                        <m:dPr>
                          <m:ctrlPr>
                            <a:rPr lang="en-US" altLang="zh-CN" sz="2400" b="0" i="1" smtClean="0">
                              <a:solidFill>
                                <a:srgbClr val="000066"/>
                              </a:solidFill>
                              <a:latin typeface="Cambria Math" panose="02040503050406030204" pitchFamily="18" charset="0"/>
                            </a:rPr>
                          </m:ctrlPr>
                        </m:dPr>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7</m:t>
                              </m:r>
                            </m:sub>
                          </m:sSub>
                          <m:r>
                            <a:rPr lang="en-US" altLang="zh-CN" sz="2400" b="0" i="1" smtClean="0">
                              <a:solidFill>
                                <a:srgbClr val="000066"/>
                              </a:solidFill>
                              <a:latin typeface="Cambria Math" panose="02040503050406030204" pitchFamily="18" charset="0"/>
                            </a:rPr>
                            <m:t>+2</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8</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9</m:t>
                              </m:r>
                            </m:sub>
                          </m:sSub>
                        </m:e>
                      </m:d>
                      <m:r>
                        <a:rPr lang="en-US" altLang="zh-CN" sz="2400" b="0" i="1" smtClean="0">
                          <a:solidFill>
                            <a:srgbClr val="000066"/>
                          </a:solidFill>
                          <a:latin typeface="Cambria Math" panose="02040503050406030204" pitchFamily="18" charset="0"/>
                        </a:rPr>
                        <m:t>−</m:t>
                      </m:r>
                      <m:d>
                        <m:dPr>
                          <m:ctrlPr>
                            <a:rPr lang="en-US" altLang="zh-CN" sz="2400" b="0" i="1" smtClean="0">
                              <a:solidFill>
                                <a:srgbClr val="000066"/>
                              </a:solidFill>
                              <a:latin typeface="Cambria Math" panose="02040503050406030204" pitchFamily="18" charset="0"/>
                            </a:rPr>
                          </m:ctrlPr>
                        </m:dPr>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1</m:t>
                              </m:r>
                            </m:sub>
                          </m:sSub>
                          <m:r>
                            <a:rPr lang="en-US" altLang="zh-CN" sz="2400" b="0" i="1" smtClean="0">
                              <a:solidFill>
                                <a:srgbClr val="000066"/>
                              </a:solidFill>
                              <a:latin typeface="Cambria Math" panose="02040503050406030204" pitchFamily="18" charset="0"/>
                            </a:rPr>
                            <m:t>+2</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2</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3</m:t>
                              </m:r>
                            </m:sub>
                          </m:sSub>
                        </m:e>
                      </m:d>
                    </m:oMath>
                  </m:oMathPara>
                </a14:m>
                <a:endParaRPr lang="en-US" altLang="zh-CN" sz="2400" b="0" dirty="0" smtClean="0">
                  <a:solidFill>
                    <a:srgbClr val="000066"/>
                  </a:solidFill>
                </a:endParaRPr>
              </a:p>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𝑔</m:t>
                          </m:r>
                        </m:e>
                        <m:sub>
                          <m:r>
                            <a:rPr lang="en-US" altLang="zh-CN" sz="2400" b="0" i="1" smtClean="0">
                              <a:solidFill>
                                <a:srgbClr val="000066"/>
                              </a:solidFill>
                              <a:latin typeface="Cambria Math" panose="02040503050406030204" pitchFamily="18" charset="0"/>
                            </a:rPr>
                            <m:t>𝑦</m:t>
                          </m:r>
                        </m:sub>
                      </m:sSub>
                      <m:r>
                        <a:rPr lang="en-US" altLang="zh-CN" sz="2400" b="0" i="1" smtClean="0">
                          <a:solidFill>
                            <a:srgbClr val="000066"/>
                          </a:solidFill>
                          <a:latin typeface="Cambria Math" panose="02040503050406030204" pitchFamily="18" charset="0"/>
                        </a:rPr>
                        <m:t>=</m:t>
                      </m:r>
                      <m:d>
                        <m:dPr>
                          <m:ctrlPr>
                            <a:rPr lang="en-US" altLang="zh-CN" sz="2400" b="0" i="1" smtClean="0">
                              <a:solidFill>
                                <a:srgbClr val="000066"/>
                              </a:solidFill>
                              <a:latin typeface="Cambria Math" panose="02040503050406030204" pitchFamily="18" charset="0"/>
                            </a:rPr>
                          </m:ctrlPr>
                        </m:dPr>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3</m:t>
                              </m:r>
                            </m:sub>
                          </m:sSub>
                          <m:r>
                            <a:rPr lang="en-US" altLang="zh-CN" sz="2400" b="0" i="1" smtClean="0">
                              <a:solidFill>
                                <a:srgbClr val="000066"/>
                              </a:solidFill>
                              <a:latin typeface="Cambria Math" panose="02040503050406030204" pitchFamily="18" charset="0"/>
                            </a:rPr>
                            <m:t>+2</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6</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9</m:t>
                              </m:r>
                            </m:sub>
                          </m:sSub>
                        </m:e>
                      </m:d>
                      <m:r>
                        <a:rPr lang="en-US" altLang="zh-CN" sz="2400" b="0" i="1" smtClean="0">
                          <a:solidFill>
                            <a:srgbClr val="000066"/>
                          </a:solidFill>
                          <a:latin typeface="Cambria Math" panose="02040503050406030204" pitchFamily="18" charset="0"/>
                        </a:rPr>
                        <m:t>−</m:t>
                      </m:r>
                      <m:d>
                        <m:dPr>
                          <m:ctrlPr>
                            <a:rPr lang="en-US" altLang="zh-CN" sz="2400" b="0" i="1" smtClean="0">
                              <a:solidFill>
                                <a:srgbClr val="000066"/>
                              </a:solidFill>
                              <a:latin typeface="Cambria Math" panose="02040503050406030204" pitchFamily="18" charset="0"/>
                            </a:rPr>
                          </m:ctrlPr>
                        </m:dPr>
                        <m:e>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1</m:t>
                              </m:r>
                            </m:sub>
                          </m:sSub>
                          <m:r>
                            <a:rPr lang="en-US" altLang="zh-CN" sz="2400" b="0" i="1" smtClean="0">
                              <a:solidFill>
                                <a:srgbClr val="000066"/>
                              </a:solidFill>
                              <a:latin typeface="Cambria Math" panose="02040503050406030204" pitchFamily="18" charset="0"/>
                            </a:rPr>
                            <m:t>+2</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4</m:t>
                              </m:r>
                            </m:sub>
                          </m:sSub>
                          <m:r>
                            <a:rPr lang="en-US" altLang="zh-CN" sz="2400" b="0" i="1" smtClean="0">
                              <a:solidFill>
                                <a:srgbClr val="000066"/>
                              </a:solidFill>
                              <a:latin typeface="Cambria Math" panose="02040503050406030204" pitchFamily="18" charset="0"/>
                            </a:rPr>
                            <m:t>+</m:t>
                          </m:r>
                          <m:sSub>
                            <m:sSubPr>
                              <m:ctrlPr>
                                <a:rPr lang="en-US" altLang="zh-CN" sz="2400" b="0" i="1" smtClean="0">
                                  <a:solidFill>
                                    <a:srgbClr val="000066"/>
                                  </a:solidFill>
                                  <a:latin typeface="Cambria Math" panose="02040503050406030204" pitchFamily="18" charset="0"/>
                                </a:rPr>
                              </m:ctrlPr>
                            </m:sSubPr>
                            <m:e>
                              <m:r>
                                <a:rPr lang="en-US" altLang="zh-CN" sz="2400" b="0" i="1" smtClean="0">
                                  <a:solidFill>
                                    <a:srgbClr val="000066"/>
                                  </a:solidFill>
                                  <a:latin typeface="Cambria Math" panose="02040503050406030204" pitchFamily="18" charset="0"/>
                                </a:rPr>
                                <m:t>𝑧</m:t>
                              </m:r>
                            </m:e>
                            <m:sub>
                              <m:r>
                                <a:rPr lang="en-US" altLang="zh-CN" sz="2400" b="0" i="1" smtClean="0">
                                  <a:solidFill>
                                    <a:srgbClr val="000066"/>
                                  </a:solidFill>
                                  <a:latin typeface="Cambria Math" panose="02040503050406030204" pitchFamily="18" charset="0"/>
                                </a:rPr>
                                <m:t>7</m:t>
                              </m:r>
                            </m:sub>
                          </m:sSub>
                        </m:e>
                      </m:d>
                    </m:oMath>
                  </m:oMathPara>
                </a14:m>
                <a:endParaRPr lang="zh-CN" altLang="en-US" sz="2400" dirty="0">
                  <a:solidFill>
                    <a:srgbClr val="000066"/>
                  </a:solidFill>
                </a:endParaRPr>
              </a:p>
            </p:txBody>
          </p:sp>
        </mc:Choice>
        <mc:Fallback>
          <p:sp>
            <p:nvSpPr>
              <p:cNvPr id="2" name="矩形 1"/>
              <p:cNvSpPr>
                <a:spLocks noRot="1" noChangeAspect="1" noMove="1" noResize="1" noEditPoints="1" noAdjustHandles="1" noChangeArrowheads="1" noChangeShapeType="1" noTextEdit="1"/>
              </p:cNvSpPr>
              <p:nvPr/>
            </p:nvSpPr>
            <p:spPr>
              <a:xfrm>
                <a:off x="3217070" y="1550145"/>
                <a:ext cx="5689423" cy="2871171"/>
              </a:xfrm>
              <a:prstGeom prst="rect">
                <a:avLst/>
              </a:prstGeom>
              <a:blipFill>
                <a:blip r:embed="rId4"/>
                <a:stretch>
                  <a:fillRect l="-1715" t="-1486" b="-212"/>
                </a:stretch>
              </a:blipFill>
            </p:spPr>
            <p:txBody>
              <a:bodyPr/>
              <a:lstStyle/>
              <a:p>
                <a:r>
                  <a:rPr lang="zh-CN" altLang="en-US">
                    <a:noFill/>
                  </a:rPr>
                  <a:t> </a:t>
                </a:r>
              </a:p>
            </p:txBody>
          </p:sp>
        </mc:Fallback>
      </mc:AlternateContent>
      <p:sp>
        <p:nvSpPr>
          <p:cNvPr id="7" name="标题 2"/>
          <p:cNvSpPr>
            <a:spLocks noGrp="1"/>
          </p:cNvSpPr>
          <p:nvPr>
            <p:ph type="title"/>
          </p:nvPr>
        </p:nvSpPr>
        <p:spPr>
          <a:xfrm>
            <a:off x="355117" y="605642"/>
            <a:ext cx="8872009" cy="942818"/>
          </a:xfrm>
        </p:spPr>
        <p:txBody>
          <a:bodyPr/>
          <a:lstStyle/>
          <a:p>
            <a:r>
              <a:rPr lang="en-US" altLang="zh-CN" dirty="0">
                <a:solidFill>
                  <a:srgbClr val="002060"/>
                </a:solidFill>
                <a:latin typeface="Arial" panose="020B0604020202020204" pitchFamily="34" charset="0"/>
                <a:cs typeface="Arial" panose="020B0604020202020204" pitchFamily="34" charset="0"/>
              </a:rPr>
              <a:t>3.6.4 Using First-Order Derivatives for (Nonlinear) Image Sharpening—The Gradient</a:t>
            </a:r>
          </a:p>
        </p:txBody>
      </p:sp>
    </p:spTree>
    <p:extLst>
      <p:ext uri="{BB962C8B-B14F-4D97-AF65-F5344CB8AC3E}">
        <p14:creationId xmlns:p14="http://schemas.microsoft.com/office/powerpoint/2010/main" xmlns="" val="251454736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6340295" y="2612571"/>
            <a:ext cx="2664800" cy="3883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3.45</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Optical image of contact lens (note defects on the boundary at 4 and 5 o’clock).</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Sobel gradient.</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(Original image courtesy of </a:t>
            </a:r>
            <a:r>
              <a:rPr lang="en-US" altLang="zh-CN" dirty="0" err="1" smtClean="0">
                <a:solidFill>
                  <a:srgbClr val="002060"/>
                </a:solidFill>
                <a:latin typeface="Arial" panose="020B0604020202020204" pitchFamily="34" charset="0"/>
                <a:cs typeface="Arial" panose="020B0604020202020204" pitchFamily="34" charset="0"/>
              </a:rPr>
              <a:t>Mr.Pete</a:t>
            </a:r>
            <a:r>
              <a:rPr lang="en-US" altLang="zh-CN" dirty="0" smtClean="0">
                <a:solidFill>
                  <a:srgbClr val="002060"/>
                </a:solidFill>
                <a:latin typeface="Arial" panose="020B0604020202020204" pitchFamily="34" charset="0"/>
                <a:cs typeface="Arial" panose="020B0604020202020204" pitchFamily="34" charset="0"/>
              </a:rPr>
              <a:t> Sites, Perceptics Corporation.)</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xmlns="" val="0"/>
              </a:ext>
            </a:extLst>
          </a:blip>
          <a:srcRect r="19275"/>
          <a:stretch/>
        </p:blipFill>
        <p:spPr bwMode="auto">
          <a:xfrm>
            <a:off x="355118" y="2518456"/>
            <a:ext cx="5985177" cy="29560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标题 2"/>
          <p:cNvSpPr>
            <a:spLocks noGrp="1"/>
          </p:cNvSpPr>
          <p:nvPr>
            <p:ph type="title"/>
          </p:nvPr>
        </p:nvSpPr>
        <p:spPr>
          <a:xfrm>
            <a:off x="355117" y="605642"/>
            <a:ext cx="8872009" cy="942818"/>
          </a:xfrm>
        </p:spPr>
        <p:txBody>
          <a:bodyPr/>
          <a:lstStyle/>
          <a:p>
            <a:r>
              <a:rPr lang="en-US" altLang="zh-CN" dirty="0">
                <a:solidFill>
                  <a:srgbClr val="002060"/>
                </a:solidFill>
                <a:latin typeface="Arial" panose="020B0604020202020204" pitchFamily="34" charset="0"/>
                <a:cs typeface="Arial" panose="020B0604020202020204" pitchFamily="34" charset="0"/>
              </a:rPr>
              <a:t>3.6.4 Using First-Order Derivatives for (Nonlinear) Image Sharpening—The Gradient</a:t>
            </a:r>
          </a:p>
        </p:txBody>
      </p:sp>
    </p:spTree>
    <p:extLst>
      <p:ext uri="{BB962C8B-B14F-4D97-AF65-F5344CB8AC3E}">
        <p14:creationId xmlns:p14="http://schemas.microsoft.com/office/powerpoint/2010/main" xmlns="" val="20960914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676895"/>
            <a:ext cx="8598878" cy="871566"/>
          </a:xfrm>
        </p:spPr>
        <p:txBody>
          <a:bodyPr/>
          <a:lstStyle/>
          <a:p>
            <a:r>
              <a:rPr lang="en-US" altLang="zh-CN" dirty="0" smtClean="0">
                <a:solidFill>
                  <a:srgbClr val="002060"/>
                </a:solidFill>
                <a:latin typeface="Arial" panose="020B0604020202020204" pitchFamily="34" charset="0"/>
                <a:cs typeface="Arial" panose="020B0604020202020204" pitchFamily="34" charset="0"/>
              </a:rPr>
              <a:t>3.7 Combining Spatial Enhancement Methods</a:t>
            </a:r>
            <a:endParaRPr lang="en-US" dirty="0">
              <a:solidFill>
                <a:srgbClr val="002060"/>
              </a:solidFill>
            </a:endParaRPr>
          </a:p>
        </p:txBody>
      </p:sp>
      <p:sp>
        <p:nvSpPr>
          <p:cNvPr id="10" name="内容占位符 1"/>
          <p:cNvSpPr txBox="1">
            <a:spLocks/>
          </p:cNvSpPr>
          <p:nvPr/>
        </p:nvSpPr>
        <p:spPr>
          <a:xfrm>
            <a:off x="5129012" y="2231027"/>
            <a:ext cx="2664800" cy="38832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3.43</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Image of whole body bone scan.</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Laplacian of (a).</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Sharpened image obtained by adding (a) and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(d) Sobel gradient of (a).</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8471" y="1638793"/>
            <a:ext cx="3193156" cy="5067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782338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8471" y="1638793"/>
            <a:ext cx="3193156" cy="50813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内容占位符 1"/>
          <p:cNvSpPr txBox="1">
            <a:spLocks/>
          </p:cNvSpPr>
          <p:nvPr/>
        </p:nvSpPr>
        <p:spPr>
          <a:xfrm>
            <a:off x="4144488" y="1638793"/>
            <a:ext cx="4572000" cy="447546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e f</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g h</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3.46 </a:t>
            </a:r>
            <a:r>
              <a:rPr lang="en-US" altLang="zh-CN" dirty="0" smtClean="0">
                <a:solidFill>
                  <a:srgbClr val="002060"/>
                </a:solidFill>
                <a:latin typeface="Arial" panose="020B0604020202020204" pitchFamily="34" charset="0"/>
                <a:cs typeface="Arial" panose="020B0604020202020204" pitchFamily="34" charset="0"/>
              </a:rPr>
              <a:t>(continued)</a:t>
            </a:r>
            <a:endParaRPr lang="en-US" altLang="zh-CN" b="1"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(e) Sobel image smoothed with a 5X5 averaging filter.</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(f) Mask image formed by the product of (c) and (e).</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(g) Sharpened image obtained by the sum of (a) and (f).</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(h) Final result obtained by applying a power-law transformation to (b). Compare (g) and (h) with (a). (Original image courtesy of G.E. Medical Systems.)</a:t>
            </a:r>
          </a:p>
        </p:txBody>
      </p:sp>
      <p:sp>
        <p:nvSpPr>
          <p:cNvPr id="7" name="标题 2"/>
          <p:cNvSpPr>
            <a:spLocks noGrp="1"/>
          </p:cNvSpPr>
          <p:nvPr>
            <p:ph type="title"/>
          </p:nvPr>
        </p:nvSpPr>
        <p:spPr>
          <a:xfrm>
            <a:off x="355118" y="676895"/>
            <a:ext cx="8598878" cy="871566"/>
          </a:xfrm>
        </p:spPr>
        <p:txBody>
          <a:bodyPr/>
          <a:lstStyle/>
          <a:p>
            <a:r>
              <a:rPr lang="en-US" altLang="zh-CN" dirty="0" smtClean="0">
                <a:solidFill>
                  <a:srgbClr val="002060"/>
                </a:solidFill>
                <a:latin typeface="Arial" panose="020B0604020202020204" pitchFamily="34" charset="0"/>
                <a:cs typeface="Arial" panose="020B0604020202020204" pitchFamily="34" charset="0"/>
              </a:rPr>
              <a:t>3.7 Combining Spatial Enhancement Methods</a:t>
            </a:r>
            <a:endParaRPr lang="en-US" dirty="0">
              <a:solidFill>
                <a:srgbClr val="002060"/>
              </a:solidFill>
            </a:endParaRPr>
          </a:p>
        </p:txBody>
      </p:sp>
    </p:spTree>
    <p:extLst>
      <p:ext uri="{BB962C8B-B14F-4D97-AF65-F5344CB8AC3E}">
        <p14:creationId xmlns:p14="http://schemas.microsoft.com/office/powerpoint/2010/main" xmlns="" val="6546062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00254" y="837117"/>
            <a:ext cx="8649976" cy="574183"/>
          </a:xfrm>
        </p:spPr>
        <p:txBody>
          <a:bodyPr/>
          <a:lstStyle/>
          <a:p>
            <a:r>
              <a:rPr lang="en-US" dirty="0" smtClean="0">
                <a:solidFill>
                  <a:srgbClr val="002060"/>
                </a:solidFill>
              </a:rPr>
              <a:t>Deep </a:t>
            </a:r>
            <a:r>
              <a:rPr lang="en-US" dirty="0" err="1" smtClean="0">
                <a:solidFill>
                  <a:srgbClr val="002060"/>
                </a:solidFill>
              </a:rPr>
              <a:t>Convolutional</a:t>
            </a:r>
            <a:r>
              <a:rPr lang="en-US" dirty="0" smtClean="0">
                <a:solidFill>
                  <a:srgbClr val="002060"/>
                </a:solidFill>
              </a:rPr>
              <a:t> Neural Networks</a:t>
            </a:r>
            <a:endParaRPr lang="en-US" dirty="0">
              <a:solidFill>
                <a:srgbClr val="002060"/>
              </a:solidFill>
            </a:endParaRPr>
          </a:p>
        </p:txBody>
      </p:sp>
      <p:pic>
        <p:nvPicPr>
          <p:cNvPr id="5"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549275" y="1812925"/>
            <a:ext cx="7732713" cy="470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72105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28557"/>
            <a:ext cx="8649976" cy="574183"/>
          </a:xfrm>
        </p:spPr>
        <p:txBody>
          <a:bodyPr/>
          <a:lstStyle/>
          <a:p>
            <a:r>
              <a:rPr lang="en-US" dirty="0" err="1" smtClean="0">
                <a:solidFill>
                  <a:srgbClr val="002060"/>
                </a:solidFill>
              </a:rPr>
              <a:t>AlexNet</a:t>
            </a:r>
            <a:endParaRPr lang="en-US" dirty="0">
              <a:solidFill>
                <a:srgbClr val="002060"/>
              </a:solidFill>
            </a:endParaRPr>
          </a:p>
        </p:txBody>
      </p:sp>
      <p:pic>
        <p:nvPicPr>
          <p:cNvPr id="4" name="图片 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58875" y="1649166"/>
            <a:ext cx="6696075" cy="5072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86948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dirty="0" err="1" smtClean="0">
                <a:solidFill>
                  <a:srgbClr val="002060"/>
                </a:solidFill>
              </a:rPr>
              <a:t>AlexNet</a:t>
            </a:r>
            <a:r>
              <a:rPr lang="en-US" dirty="0" smtClean="0">
                <a:solidFill>
                  <a:srgbClr val="002060"/>
                </a:solidFill>
              </a:rPr>
              <a:t> for Object Recognition</a:t>
            </a:r>
            <a:endParaRPr lang="en-US" dirty="0">
              <a:solidFill>
                <a:srgbClr val="002060"/>
              </a:solidFill>
            </a:endParaRPr>
          </a:p>
        </p:txBody>
      </p:sp>
      <p:pic>
        <p:nvPicPr>
          <p:cNvPr id="5"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966788" y="1663700"/>
            <a:ext cx="6627812" cy="488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510231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endParaRPr lang="en-US" dirty="0">
              <a:solidFill>
                <a:srgbClr val="002060"/>
              </a:solidFill>
            </a:endParaRPr>
          </a:p>
        </p:txBody>
      </p:sp>
      <p:sp>
        <p:nvSpPr>
          <p:cNvPr id="3" name="矩形 2"/>
          <p:cNvSpPr/>
          <p:nvPr/>
        </p:nvSpPr>
        <p:spPr>
          <a:xfrm>
            <a:off x="355118" y="1662016"/>
            <a:ext cx="8182099" cy="4893647"/>
          </a:xfrm>
          <a:prstGeom prst="rect">
            <a:avLst/>
          </a:prstGeom>
        </p:spPr>
        <p:txBody>
          <a:bodyPr wrap="square">
            <a:spAutoFit/>
          </a:bodyPr>
          <a:lstStyle/>
          <a:p>
            <a:pPr lvl="0" eaLnBrk="0" fontAlgn="base" hangingPunct="0">
              <a:spcBef>
                <a:spcPct val="0"/>
              </a:spcBef>
              <a:spcAft>
                <a:spcPct val="0"/>
              </a:spcAft>
            </a:pPr>
            <a:r>
              <a:rPr lang="en-US" altLang="zh-CN" sz="2400" b="1" dirty="0">
                <a:solidFill>
                  <a:srgbClr val="000066"/>
                </a:solidFill>
                <a:latin typeface="Arial Unicode MS" pitchFamily="34" charset="-122"/>
                <a:ea typeface="Arial Unicode MS" pitchFamily="34" charset="-122"/>
              </a:rPr>
              <a:t>References for further reading</a:t>
            </a:r>
          </a:p>
          <a:p>
            <a:pPr lvl="0" eaLnBrk="0" fontAlgn="base" hangingPunct="0">
              <a:spcBef>
                <a:spcPct val="0"/>
              </a:spcBef>
              <a:spcAft>
                <a:spcPct val="0"/>
              </a:spcAft>
            </a:pPr>
            <a:r>
              <a:rPr lang="en-US" altLang="zh-CN" sz="2400" dirty="0">
                <a:solidFill>
                  <a:srgbClr val="000066"/>
                </a:solidFill>
                <a:latin typeface="Times New Roman" panose="02020603050405020304" pitchFamily="18" charset="0"/>
                <a:ea typeface="宋体" panose="02010600030101010101" pitchFamily="2" charset="-122"/>
              </a:rPr>
              <a:t>Image feature using gradients:</a:t>
            </a:r>
          </a:p>
          <a:p>
            <a:pPr lvl="0" algn="just" eaLnBrk="0" fontAlgn="base" hangingPunct="0">
              <a:spcBef>
                <a:spcPct val="0"/>
              </a:spcBef>
              <a:spcAft>
                <a:spcPct val="0"/>
              </a:spcAft>
              <a:buFontTx/>
              <a:buAutoNum type="arabicPeriod"/>
            </a:pPr>
            <a:r>
              <a:rPr lang="en-US" altLang="zh-CN" sz="2400" dirty="0">
                <a:solidFill>
                  <a:srgbClr val="000066"/>
                </a:solidFill>
                <a:latin typeface="Times New Roman" panose="02020603050405020304" pitchFamily="18" charset="0"/>
                <a:ea typeface="宋体" panose="02010600030101010101" pitchFamily="2" charset="-122"/>
              </a:rPr>
              <a:t>D. G. Lowe. Distinctive image features from scale-invariant </a:t>
            </a:r>
            <a:r>
              <a:rPr lang="en-US" altLang="zh-CN" sz="2400" dirty="0" err="1">
                <a:solidFill>
                  <a:srgbClr val="000066"/>
                </a:solidFill>
                <a:latin typeface="Times New Roman" panose="02020603050405020304" pitchFamily="18" charset="0"/>
                <a:ea typeface="宋体" panose="02010600030101010101" pitchFamily="2" charset="-122"/>
              </a:rPr>
              <a:t>keypoints</a:t>
            </a:r>
            <a:r>
              <a:rPr lang="en-US" altLang="zh-CN" sz="2400" dirty="0">
                <a:solidFill>
                  <a:srgbClr val="000066"/>
                </a:solidFill>
                <a:latin typeface="Times New Roman" panose="02020603050405020304" pitchFamily="18" charset="0"/>
                <a:ea typeface="宋体" panose="02010600030101010101" pitchFamily="2" charset="-122"/>
              </a:rPr>
              <a:t>. </a:t>
            </a:r>
            <a:r>
              <a:rPr lang="en-US" altLang="zh-CN" sz="2400" i="1" dirty="0">
                <a:solidFill>
                  <a:srgbClr val="000066"/>
                </a:solidFill>
                <a:latin typeface="Times New Roman" panose="02020603050405020304" pitchFamily="18" charset="0"/>
                <a:ea typeface="宋体" panose="02010600030101010101" pitchFamily="2" charset="-122"/>
              </a:rPr>
              <a:t>International Journal of Computer Vision</a:t>
            </a:r>
            <a:r>
              <a:rPr lang="en-US" altLang="zh-CN" sz="2400" dirty="0">
                <a:solidFill>
                  <a:srgbClr val="000066"/>
                </a:solidFill>
                <a:latin typeface="Times New Roman" panose="02020603050405020304" pitchFamily="18" charset="0"/>
                <a:ea typeface="宋体" panose="02010600030101010101" pitchFamily="2" charset="-122"/>
              </a:rPr>
              <a:t>, 60(2), 91–110, 2004.</a:t>
            </a:r>
          </a:p>
          <a:p>
            <a:pPr lvl="0" algn="just" eaLnBrk="0" fontAlgn="base" hangingPunct="0">
              <a:spcBef>
                <a:spcPct val="0"/>
              </a:spcBef>
              <a:spcAft>
                <a:spcPct val="0"/>
              </a:spcAft>
              <a:buFont typeface="Times New Roman" panose="02020603050405020304" pitchFamily="18" charset="0"/>
              <a:buAutoNum type="arabicPeriod"/>
            </a:pPr>
            <a:r>
              <a:rPr lang="en-US" altLang="zh-CN" sz="2400" dirty="0" err="1">
                <a:solidFill>
                  <a:srgbClr val="000066"/>
                </a:solidFill>
                <a:latin typeface="Times New Roman" panose="02020603050405020304" pitchFamily="18" charset="0"/>
                <a:ea typeface="宋体" panose="02010600030101010101" pitchFamily="2" charset="-122"/>
              </a:rPr>
              <a:t>Navneet</a:t>
            </a:r>
            <a:r>
              <a:rPr lang="en-US" altLang="zh-CN" sz="2400" dirty="0">
                <a:solidFill>
                  <a:srgbClr val="000066"/>
                </a:solidFill>
                <a:latin typeface="Times New Roman" panose="02020603050405020304" pitchFamily="18" charset="0"/>
                <a:ea typeface="宋体" panose="02010600030101010101" pitchFamily="2" charset="-122"/>
              </a:rPr>
              <a:t> </a:t>
            </a:r>
            <a:r>
              <a:rPr lang="en-US" altLang="zh-CN" sz="2400" dirty="0" err="1">
                <a:solidFill>
                  <a:srgbClr val="000066"/>
                </a:solidFill>
                <a:latin typeface="Times New Roman" panose="02020603050405020304" pitchFamily="18" charset="0"/>
                <a:ea typeface="宋体" panose="02010600030101010101" pitchFamily="2" charset="-122"/>
              </a:rPr>
              <a:t>Dalal</a:t>
            </a:r>
            <a:r>
              <a:rPr lang="en-US" altLang="zh-CN" sz="2400" dirty="0">
                <a:solidFill>
                  <a:srgbClr val="000066"/>
                </a:solidFill>
                <a:latin typeface="Times New Roman" panose="02020603050405020304" pitchFamily="18" charset="0"/>
                <a:ea typeface="宋体" panose="02010600030101010101" pitchFamily="2" charset="-122"/>
              </a:rPr>
              <a:t> and Bill </a:t>
            </a:r>
            <a:r>
              <a:rPr lang="en-US" altLang="zh-CN" sz="2400" dirty="0" err="1">
                <a:solidFill>
                  <a:srgbClr val="000066"/>
                </a:solidFill>
                <a:latin typeface="Times New Roman" panose="02020603050405020304" pitchFamily="18" charset="0"/>
                <a:ea typeface="宋体" panose="02010600030101010101" pitchFamily="2" charset="-122"/>
              </a:rPr>
              <a:t>Triggs</a:t>
            </a:r>
            <a:r>
              <a:rPr lang="en-US" altLang="zh-CN" sz="2400" dirty="0">
                <a:solidFill>
                  <a:srgbClr val="000066"/>
                </a:solidFill>
                <a:latin typeface="Times New Roman" panose="02020603050405020304" pitchFamily="18" charset="0"/>
                <a:ea typeface="宋体" panose="02010600030101010101" pitchFamily="2" charset="-122"/>
              </a:rPr>
              <a:t>. Histograms of Oriented Gradients for Human Detection. CVPR 2005.</a:t>
            </a:r>
          </a:p>
          <a:p>
            <a:pPr lvl="0" eaLnBrk="0" fontAlgn="base" hangingPunct="0">
              <a:spcBef>
                <a:spcPct val="0"/>
              </a:spcBef>
              <a:spcAft>
                <a:spcPct val="0"/>
              </a:spcAft>
            </a:pPr>
            <a:endParaRPr lang="en-US" altLang="zh-CN" sz="2400" dirty="0">
              <a:solidFill>
                <a:srgbClr val="000066"/>
              </a:solidFill>
              <a:latin typeface="Times New Roman" panose="02020603050405020304" pitchFamily="18" charset="0"/>
              <a:ea typeface="宋体" panose="02010600030101010101" pitchFamily="2" charset="-122"/>
            </a:endParaRPr>
          </a:p>
          <a:p>
            <a:pPr lvl="0" eaLnBrk="0" fontAlgn="base" hangingPunct="0">
              <a:spcBef>
                <a:spcPct val="0"/>
              </a:spcBef>
              <a:spcAft>
                <a:spcPct val="0"/>
              </a:spcAft>
            </a:pPr>
            <a:r>
              <a:rPr lang="en-US" altLang="zh-CN" sz="2400" dirty="0">
                <a:solidFill>
                  <a:srgbClr val="000066"/>
                </a:solidFill>
                <a:latin typeface="Times New Roman" panose="02020603050405020304" pitchFamily="18" charset="0"/>
                <a:ea typeface="宋体" panose="02010600030101010101" pitchFamily="2" charset="-122"/>
              </a:rPr>
              <a:t>Convolutional Neural Networks:</a:t>
            </a:r>
          </a:p>
          <a:p>
            <a:pPr lvl="0" algn="just" eaLnBrk="0" fontAlgn="base" hangingPunct="0">
              <a:spcBef>
                <a:spcPct val="0"/>
              </a:spcBef>
              <a:spcAft>
                <a:spcPct val="0"/>
              </a:spcAft>
              <a:buFont typeface="Times New Roman" panose="02020603050405020304" pitchFamily="18" charset="0"/>
              <a:buAutoNum type="arabicPeriod"/>
            </a:pPr>
            <a:r>
              <a:rPr lang="en-US" altLang="zh-CN" sz="2400" dirty="0">
                <a:solidFill>
                  <a:srgbClr val="000066"/>
                </a:solidFill>
                <a:latin typeface="Times New Roman" panose="02020603050405020304" pitchFamily="18" charset="0"/>
                <a:ea typeface="宋体" panose="02010600030101010101" pitchFamily="2" charset="-122"/>
              </a:rPr>
              <a:t>Alex </a:t>
            </a:r>
            <a:r>
              <a:rPr lang="en-US" altLang="zh-CN" sz="2400" dirty="0" err="1">
                <a:solidFill>
                  <a:srgbClr val="000066"/>
                </a:solidFill>
                <a:latin typeface="Times New Roman" panose="02020603050405020304" pitchFamily="18" charset="0"/>
                <a:ea typeface="宋体" panose="02010600030101010101" pitchFamily="2" charset="-122"/>
              </a:rPr>
              <a:t>Krizhevsky</a:t>
            </a:r>
            <a:r>
              <a:rPr lang="en-US" altLang="zh-CN" sz="2400" dirty="0">
                <a:solidFill>
                  <a:srgbClr val="000066"/>
                </a:solidFill>
                <a:latin typeface="Times New Roman" panose="02020603050405020304" pitchFamily="18" charset="0"/>
                <a:ea typeface="宋体" panose="02010600030101010101" pitchFamily="2" charset="-122"/>
              </a:rPr>
              <a:t>, Ilya </a:t>
            </a:r>
            <a:r>
              <a:rPr lang="en-US" altLang="zh-CN" sz="2400" dirty="0" err="1">
                <a:solidFill>
                  <a:srgbClr val="000066"/>
                </a:solidFill>
                <a:latin typeface="Times New Roman" panose="02020603050405020304" pitchFamily="18" charset="0"/>
                <a:ea typeface="宋体" panose="02010600030101010101" pitchFamily="2" charset="-122"/>
              </a:rPr>
              <a:t>Sutskever</a:t>
            </a:r>
            <a:r>
              <a:rPr lang="en-US" altLang="zh-CN" sz="2400" dirty="0">
                <a:solidFill>
                  <a:srgbClr val="000066"/>
                </a:solidFill>
                <a:latin typeface="Times New Roman" panose="02020603050405020304" pitchFamily="18" charset="0"/>
                <a:ea typeface="宋体" panose="02010600030101010101" pitchFamily="2" charset="-122"/>
              </a:rPr>
              <a:t>, Geoffrey E. Hinton. ImageNet Classification with Deep Convolutional Neural Networks. NIPS 2012.</a:t>
            </a:r>
          </a:p>
          <a:p>
            <a:pPr lvl="0" eaLnBrk="0" fontAlgn="base" hangingPunct="0">
              <a:spcBef>
                <a:spcPct val="0"/>
              </a:spcBef>
              <a:spcAft>
                <a:spcPct val="0"/>
              </a:spcAft>
            </a:pPr>
            <a:endParaRPr lang="zh-CN" altLang="en-US" sz="2400" dirty="0">
              <a:solidFill>
                <a:srgbClr val="000066"/>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xmlns="" val="15711463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3.8.1 Introduction</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3.8.2 Principles of Fuzzy Set Theory</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3.8.3 Using Fuzzy Sets</a:t>
            </a:r>
            <a:endParaRPr lang="en-US" altLang="zh-CN" sz="2400" dirty="0">
              <a:solidFill>
                <a:srgbClr val="002060"/>
              </a:solidFill>
              <a:latin typeface="Arial" panose="020B0604020202020204" pitchFamily="34" charset="0"/>
              <a:cs typeface="Arial" panose="020B0604020202020204" pitchFamily="34" charset="0"/>
            </a:endParaRP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3.8.4 Using Fuzzy Sets for Intensity Transformations</a:t>
            </a:r>
          </a:p>
          <a:p>
            <a:pPr marL="346075" indent="-346075">
              <a:lnSpc>
                <a:spcPct val="123000"/>
              </a:lnSpc>
              <a:spcBef>
                <a:spcPts val="600"/>
              </a:spcBef>
              <a:buClr>
                <a:srgbClr val="002060"/>
              </a:buClr>
              <a:buFont typeface="Arial" panose="020B0604020202020204" pitchFamily="34" charset="0"/>
              <a:buChar char="•"/>
            </a:pPr>
            <a:r>
              <a:rPr lang="en-US" altLang="zh-CN" sz="2400" dirty="0" smtClean="0">
                <a:solidFill>
                  <a:srgbClr val="002060"/>
                </a:solidFill>
                <a:latin typeface="Arial" panose="020B0604020202020204" pitchFamily="34" charset="0"/>
                <a:cs typeface="Arial" panose="020B0604020202020204" pitchFamily="34" charset="0"/>
              </a:rPr>
              <a:t>3.8.5 Using Fuzzy Sets for Spatial Filtering</a:t>
            </a:r>
            <a:endParaRPr lang="en-US" altLang="zh-CN" sz="2400" dirty="0">
              <a:solidFill>
                <a:srgbClr val="002060"/>
              </a:solidFill>
              <a:latin typeface="Arial" panose="020B0604020202020204" pitchFamily="34" charset="0"/>
              <a:cs typeface="Arial" panose="020B0604020202020204" pitchFamily="34" charset="0"/>
            </a:endParaRPr>
          </a:p>
        </p:txBody>
      </p:sp>
      <p:sp>
        <p:nvSpPr>
          <p:cNvPr id="8" name="标题 2"/>
          <p:cNvSpPr>
            <a:spLocks noGrp="1"/>
          </p:cNvSpPr>
          <p:nvPr>
            <p:ph type="title"/>
          </p:nvPr>
        </p:nvSpPr>
        <p:spPr>
          <a:xfrm>
            <a:off x="355118" y="653644"/>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3.8 Using Fuzzy Techniques for Intensity Transformations and Spatial Filtering</a:t>
            </a:r>
            <a:endParaRPr lang="en-US" dirty="0">
              <a:solidFill>
                <a:srgbClr val="002060"/>
              </a:solidFill>
            </a:endParaRPr>
          </a:p>
        </p:txBody>
      </p:sp>
    </p:spTree>
    <p:extLst>
      <p:ext uri="{BB962C8B-B14F-4D97-AF65-F5344CB8AC3E}">
        <p14:creationId xmlns:p14="http://schemas.microsoft.com/office/powerpoint/2010/main" xmlns="" val="37607906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3.8.1 Introduction</a:t>
            </a:r>
          </a:p>
        </p:txBody>
      </p:sp>
      <p:sp>
        <p:nvSpPr>
          <p:cNvPr id="10" name="内容占位符 1"/>
          <p:cNvSpPr txBox="1">
            <a:spLocks/>
          </p:cNvSpPr>
          <p:nvPr/>
        </p:nvSpPr>
        <p:spPr>
          <a:xfrm>
            <a:off x="821964" y="4690753"/>
            <a:ext cx="7312633" cy="18050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3.44</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Membership functions used to generate (a) a crisp set, and (b) a fuzzy set.</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1964" y="2515641"/>
            <a:ext cx="7539605" cy="2038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06004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23913" y="5272645"/>
            <a:ext cx="8298053" cy="1585356"/>
          </a:xfrm>
        </p:spPr>
        <p:txBody>
          <a:bodyPr>
            <a:noAutofit/>
          </a:body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a:t>
            </a:r>
            <a:r>
              <a:rPr lang="en-US" altLang="zh-CN" dirty="0" smtClean="0">
                <a:solidFill>
                  <a:srgbClr val="002060"/>
                </a:solidFill>
                <a:latin typeface="Arial" panose="020B0604020202020204" pitchFamily="34" charset="0"/>
                <a:cs typeface="Arial" panose="020B0604020202020204" pitchFamily="34" charset="0"/>
              </a:rPr>
              <a:t> (a) Original digital mammogram. (b) Negative image obtained using the negative transformation in Eq.(3.2-1). (Courtesy of G.E. Medical Systems.)</a:t>
            </a:r>
            <a:endParaRPr lang="en-US" altLang="zh-CN" dirty="0">
              <a:solidFill>
                <a:srgbClr val="000066"/>
              </a:solidFill>
              <a:latin typeface="Arial" panose="020B0604020202020204" pitchFamily="34" charset="0"/>
              <a:cs typeface="Arial" panose="020B0604020202020204" pitchFamily="34" charset="0"/>
            </a:endParaRPr>
          </a:p>
        </p:txBody>
      </p:sp>
      <p:sp>
        <p:nvSpPr>
          <p:cNvPr id="10" name="标题 2"/>
          <p:cNvSpPr>
            <a:spLocks noGrp="1"/>
          </p:cNvSpPr>
          <p:nvPr>
            <p:ph type="title"/>
          </p:nvPr>
        </p:nvSpPr>
        <p:spPr>
          <a:xfrm>
            <a:off x="355118" y="974277"/>
            <a:ext cx="8649976" cy="574183"/>
          </a:xfrm>
        </p:spPr>
        <p:txBody>
          <a:bodyPr/>
          <a:lstStyle/>
          <a:p>
            <a:r>
              <a:rPr lang="en-US" altLang="zh-CN" dirty="0" smtClean="0">
                <a:solidFill>
                  <a:srgbClr val="002060"/>
                </a:solidFill>
                <a:latin typeface="Arial" panose="020B0604020202020204" pitchFamily="34" charset="0"/>
                <a:cs typeface="Arial" panose="020B0604020202020204" pitchFamily="34" charset="0"/>
              </a:rPr>
              <a:t>3.2.1 Image Negatives</a:t>
            </a:r>
            <a:endParaRPr lang="en-US" dirty="0">
              <a:solidFill>
                <a:srgbClr val="002060"/>
              </a:solidFill>
            </a:endParaRPr>
          </a:p>
        </p:txBody>
      </p:sp>
      <p:pic>
        <p:nvPicPr>
          <p:cNvPr id="6" name="Picture 4"/>
          <p:cNvPicPr>
            <a:picLocks noChangeAspect="1" noChangeArrowheads="1"/>
          </p:cNvPicPr>
          <p:nvPr/>
        </p:nvPicPr>
        <p:blipFill rotWithShape="1">
          <a:blip r:embed="rId2">
            <a:extLst>
              <a:ext uri="{28A0092B-C50C-407E-A947-70E740481C1C}">
                <a14:useLocalDpi xmlns:a14="http://schemas.microsoft.com/office/drawing/2010/main" xmlns="" val="0"/>
              </a:ext>
            </a:extLst>
          </a:blip>
          <a:srcRect r="20114"/>
          <a:stretch/>
        </p:blipFill>
        <p:spPr bwMode="auto">
          <a:xfrm>
            <a:off x="1380466" y="1710724"/>
            <a:ext cx="6599280" cy="3915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17552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3.8.2 Principles of Fuzzy Set Theory</a:t>
            </a:r>
          </a:p>
        </p:txBody>
      </p:sp>
      <p:sp>
        <p:nvSpPr>
          <p:cNvPr id="10" name="内容占位符 1"/>
          <p:cNvSpPr txBox="1">
            <a:spLocks/>
          </p:cNvSpPr>
          <p:nvPr/>
        </p:nvSpPr>
        <p:spPr>
          <a:xfrm>
            <a:off x="355118" y="4532415"/>
            <a:ext cx="8396996" cy="232558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3.45</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Membership functions of two sets, A and B. (b) Membership function of the complement of A. (c) and (d) Membership functions of the union and intersection of the two sets.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75124" y="1833468"/>
            <a:ext cx="5806311" cy="32590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204087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3.8.2 Principles of Fuzzy Set Theory</a:t>
            </a:r>
            <a:endParaRPr lang="en-US" dirty="0">
              <a:solidFill>
                <a:srgbClr val="002060"/>
              </a:solidFill>
            </a:endParaRPr>
          </a:p>
        </p:txBody>
      </p:sp>
      <p:sp>
        <p:nvSpPr>
          <p:cNvPr id="10" name="内容占位符 1"/>
          <p:cNvSpPr txBox="1">
            <a:spLocks/>
          </p:cNvSpPr>
          <p:nvPr/>
        </p:nvSpPr>
        <p:spPr>
          <a:xfrm>
            <a:off x="5535098" y="1782452"/>
            <a:ext cx="3240767" cy="4784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e f</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3.46</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Membership functions corresponding to </a:t>
            </a:r>
            <a:r>
              <a:rPr lang="en-US" altLang="zh-CN" dirty="0" err="1" smtClean="0">
                <a:solidFill>
                  <a:srgbClr val="002060"/>
                </a:solidFill>
                <a:latin typeface="Arial" panose="020B0604020202020204" pitchFamily="34" charset="0"/>
                <a:cs typeface="Arial" panose="020B0604020202020204" pitchFamily="34" charset="0"/>
              </a:rPr>
              <a:t>Eqs</a:t>
            </a:r>
            <a:r>
              <a:rPr lang="en-US" altLang="zh-CN" dirty="0" smtClean="0">
                <a:solidFill>
                  <a:srgbClr val="002060"/>
                </a:solidFill>
                <a:latin typeface="Arial" panose="020B0604020202020204" pitchFamily="34" charset="0"/>
                <a:cs typeface="Arial" panose="020B0604020202020204" pitchFamily="34" charset="0"/>
              </a:rPr>
              <a:t>. (3.8-6)-(3.8-11)</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5118" y="1782452"/>
            <a:ext cx="5179980" cy="39889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2257609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3.8.3 Using Fuzzy Sets</a:t>
            </a:r>
          </a:p>
        </p:txBody>
      </p:sp>
      <mc:AlternateContent xmlns:mc="http://schemas.openxmlformats.org/markup-compatibility/2006">
        <mc:Choice xmlns:a14="http://schemas.microsoft.com/office/drawing/2010/main" xmlns="" Requires="a14">
          <p:sp>
            <p:nvSpPr>
              <p:cNvPr id="10" name="内容占位符 1"/>
              <p:cNvSpPr txBox="1">
                <a:spLocks/>
              </p:cNvSpPr>
              <p:nvPr/>
            </p:nvSpPr>
            <p:spPr>
              <a:xfrm>
                <a:off x="5211269" y="1748971"/>
                <a:ext cx="3493344" cy="474683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3.47</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Membership functions used to </a:t>
                </a:r>
                <a:r>
                  <a:rPr lang="en-US" altLang="zh-CN" dirty="0" err="1" smtClean="0">
                    <a:solidFill>
                      <a:srgbClr val="002060"/>
                    </a:solidFill>
                    <a:latin typeface="Arial" panose="020B0604020202020204" pitchFamily="34" charset="0"/>
                    <a:cs typeface="Arial" panose="020B0604020202020204" pitchFamily="34" charset="0"/>
                  </a:rPr>
                  <a:t>fuzzify</a:t>
                </a:r>
                <a:r>
                  <a:rPr lang="en-US" altLang="zh-CN" dirty="0" smtClean="0">
                    <a:solidFill>
                      <a:srgbClr val="002060"/>
                    </a:solidFill>
                    <a:latin typeface="Arial" panose="020B0604020202020204" pitchFamily="34" charset="0"/>
                    <a:cs typeface="Arial" panose="020B0604020202020204" pitchFamily="34" charset="0"/>
                  </a:rPr>
                  <a:t> color.</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a:t>
                </a:r>
                <a:r>
                  <a:rPr lang="en-US" altLang="zh-CN" dirty="0" err="1" smtClean="0">
                    <a:solidFill>
                      <a:srgbClr val="002060"/>
                    </a:solidFill>
                    <a:latin typeface="Arial" panose="020B0604020202020204" pitchFamily="34" charset="0"/>
                    <a:cs typeface="Arial" panose="020B0604020202020204" pitchFamily="34" charset="0"/>
                  </a:rPr>
                  <a:t>Fuzzifying</a:t>
                </a:r>
                <a:r>
                  <a:rPr lang="en-US" altLang="zh-CN" dirty="0" smtClean="0">
                    <a:solidFill>
                      <a:srgbClr val="002060"/>
                    </a:solidFill>
                    <a:latin typeface="Arial" panose="020B0604020202020204" pitchFamily="34" charset="0"/>
                    <a:cs typeface="Arial" panose="020B0604020202020204" pitchFamily="34" charset="0"/>
                  </a:rPr>
                  <a:t> a specific color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𝑧</m:t>
                        </m:r>
                      </m:e>
                      <m:sub>
                        <m:r>
                          <a:rPr lang="en-US" altLang="zh-CN" b="0" i="1" smtClean="0">
                            <a:solidFill>
                              <a:srgbClr val="002060"/>
                            </a:solidFill>
                            <a:latin typeface="Cambria Math" panose="02040503050406030204" pitchFamily="18" charset="0"/>
                            <a:cs typeface="Arial" panose="020B0604020202020204" pitchFamily="34" charset="0"/>
                          </a:rPr>
                          <m:t>0</m:t>
                        </m:r>
                      </m:sub>
                    </m:sSub>
                  </m:oMath>
                </a14:m>
                <a:r>
                  <a:rPr lang="en-US" altLang="zh-CN" dirty="0" smtClean="0">
                    <a:solidFill>
                      <a:srgbClr val="002060"/>
                    </a:solidFill>
                    <a:latin typeface="Arial" panose="020B0604020202020204" pitchFamily="34" charset="0"/>
                    <a:cs typeface="Arial" panose="020B0604020202020204" pitchFamily="34" charset="0"/>
                  </a:rPr>
                  <a:t>.Curves describing color sensation are bell shaped; see Section 6.1 for an example. However, using triangular shapes as an approximation is common practice when working with fuzzy sets.)</a:t>
                </a:r>
              </a:p>
            </p:txBody>
          </p:sp>
        </mc:Choice>
        <mc:Fallback>
          <p:sp>
            <p:nvSpPr>
              <p:cNvPr id="10" name="内容占位符 1"/>
              <p:cNvSpPr txBox="1">
                <a:spLocks noRot="1" noChangeAspect="1" noMove="1" noResize="1" noEditPoints="1" noAdjustHandles="1" noChangeArrowheads="1" noChangeShapeType="1" noTextEdit="1"/>
              </p:cNvSpPr>
              <p:nvPr/>
            </p:nvSpPr>
            <p:spPr>
              <a:xfrm>
                <a:off x="5211269" y="1748971"/>
                <a:ext cx="3493344" cy="4746832"/>
              </a:xfrm>
              <a:prstGeom prst="rect">
                <a:avLst/>
              </a:prstGeom>
              <a:blipFill>
                <a:blip r:embed="rId2"/>
                <a:stretch>
                  <a:fillRect l="-1920" t="-642" r="-2618"/>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5118" y="1748971"/>
            <a:ext cx="4856151" cy="4746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230295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3.3.2 Histogram Matching (Specification</a:t>
            </a:r>
            <a:r>
              <a:rPr lang="en-US" altLang="zh-CN" dirty="0" smtClean="0">
                <a:solidFill>
                  <a:srgbClr val="002060"/>
                </a:solidFill>
                <a:latin typeface="Arial" panose="020B0604020202020204" pitchFamily="34" charset="0"/>
                <a:cs typeface="Arial" panose="020B0604020202020204" pitchFamily="34" charset="0"/>
              </a:rPr>
              <a:t>)</a:t>
            </a:r>
            <a:endParaRPr lang="en-US" dirty="0">
              <a:solidFill>
                <a:srgbClr val="002060"/>
              </a:solidFill>
            </a:endParaRPr>
          </a:p>
        </p:txBody>
      </p:sp>
      <p:sp>
        <p:nvSpPr>
          <p:cNvPr id="10" name="内容占位符 1"/>
          <p:cNvSpPr txBox="1">
            <a:spLocks/>
          </p:cNvSpPr>
          <p:nvPr/>
        </p:nvSpPr>
        <p:spPr>
          <a:xfrm>
            <a:off x="736270" y="5165765"/>
            <a:ext cx="7398327" cy="133003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3.48</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Membership functions characterizing the </a:t>
            </a:r>
            <a:r>
              <a:rPr lang="en-US" altLang="zh-CN" dirty="0" err="1" smtClean="0">
                <a:solidFill>
                  <a:srgbClr val="002060"/>
                </a:solidFill>
                <a:latin typeface="Arial" panose="020B0604020202020204" pitchFamily="34" charset="0"/>
                <a:cs typeface="Arial" panose="020B0604020202020204" pitchFamily="34" charset="0"/>
              </a:rPr>
              <a:t>ouputs</a:t>
            </a:r>
            <a:r>
              <a:rPr lang="en-US" altLang="zh-CN" dirty="0" smtClean="0">
                <a:solidFill>
                  <a:srgbClr val="002060"/>
                </a:solidFill>
                <a:latin typeface="Arial" panose="020B0604020202020204" pitchFamily="34" charset="0"/>
                <a:cs typeface="Arial" panose="020B0604020202020204" pitchFamily="34" charset="0"/>
              </a:rPr>
              <a:t> </a:t>
            </a:r>
            <a:r>
              <a:rPr lang="en-US" altLang="zh-CN" i="1" dirty="0" smtClean="0">
                <a:solidFill>
                  <a:srgbClr val="002060"/>
                </a:solidFill>
                <a:latin typeface="Arial" panose="020B0604020202020204" pitchFamily="34" charset="0"/>
                <a:cs typeface="Arial" panose="020B0604020202020204" pitchFamily="34" charset="0"/>
              </a:rPr>
              <a:t>verdant, half-mature, </a:t>
            </a:r>
            <a:r>
              <a:rPr lang="en-US" altLang="zh-CN" dirty="0" smtClean="0">
                <a:solidFill>
                  <a:srgbClr val="002060"/>
                </a:solidFill>
                <a:latin typeface="Arial" panose="020B0604020202020204" pitchFamily="34" charset="0"/>
                <a:cs typeface="Arial" panose="020B0604020202020204" pitchFamily="34" charset="0"/>
              </a:rPr>
              <a:t>and</a:t>
            </a:r>
            <a:r>
              <a:rPr lang="en-US" altLang="zh-CN" i="1" dirty="0" smtClean="0">
                <a:solidFill>
                  <a:srgbClr val="002060"/>
                </a:solidFill>
                <a:latin typeface="Arial" panose="020B0604020202020204" pitchFamily="34" charset="0"/>
                <a:cs typeface="Arial" panose="020B0604020202020204" pitchFamily="34" charset="0"/>
              </a:rPr>
              <a:t> mature.</a:t>
            </a:r>
            <a:endParaRPr lang="en-US" altLang="zh-CN" dirty="0" smtClean="0">
              <a:solidFill>
                <a:srgbClr val="002060"/>
              </a:solidFill>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89158" y="1728396"/>
            <a:ext cx="6778244" cy="356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292304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3.8.3 Using Fuzzy Sets</a:t>
            </a:r>
          </a:p>
        </p:txBody>
      </p:sp>
      <mc:AlternateContent xmlns:mc="http://schemas.openxmlformats.org/markup-compatibility/2006">
        <mc:Choice xmlns:a14="http://schemas.microsoft.com/office/drawing/2010/main" xmlns="" Requires="a14">
          <p:sp>
            <p:nvSpPr>
              <p:cNvPr id="10" name="内容占位符 1"/>
              <p:cNvSpPr txBox="1">
                <a:spLocks/>
              </p:cNvSpPr>
              <p:nvPr/>
            </p:nvSpPr>
            <p:spPr>
              <a:xfrm>
                <a:off x="5367647" y="1548460"/>
                <a:ext cx="3776353" cy="49710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d</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3.49</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Shape of the membership function associated with the color red, and (b) corresponding output membership function. These two functions are associated by rule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𝑅</m:t>
                        </m:r>
                      </m:e>
                      <m:sub>
                        <m:r>
                          <a:rPr lang="en-US" altLang="zh-CN" b="0" i="1" smtClean="0">
                            <a:solidFill>
                              <a:srgbClr val="002060"/>
                            </a:solidFill>
                            <a:latin typeface="Cambria Math" panose="02040503050406030204" pitchFamily="18" charset="0"/>
                            <a:cs typeface="Arial" panose="020B0604020202020204" pitchFamily="34" charset="0"/>
                          </a:rPr>
                          <m:t>3</m:t>
                        </m:r>
                      </m:sub>
                    </m:sSub>
                  </m:oMath>
                </a14:m>
                <a:r>
                  <a:rPr lang="en-US" altLang="zh-CN" dirty="0" smtClean="0">
                    <a:solidFill>
                      <a:srgbClr val="002060"/>
                    </a:solidFill>
                    <a:latin typeface="Arial" panose="020B0604020202020204" pitchFamily="34" charset="0"/>
                    <a:cs typeface="Arial" panose="020B0604020202020204" pitchFamily="34" charset="0"/>
                  </a:rPr>
                  <a:t>. (c) Combined representation of the two functions. The representation is 2-D because the independent variables in (a) and (b) are different. (d) The AND of (a) and (b), as defined in Eq.(3.8-5).</a:t>
                </a:r>
              </a:p>
            </p:txBody>
          </p:sp>
        </mc:Choice>
        <mc:Fallback>
          <p:sp>
            <p:nvSpPr>
              <p:cNvPr id="10" name="内容占位符 1"/>
              <p:cNvSpPr txBox="1">
                <a:spLocks noRot="1" noChangeAspect="1" noMove="1" noResize="1" noEditPoints="1" noAdjustHandles="1" noChangeArrowheads="1" noChangeShapeType="1" noTextEdit="1"/>
              </p:cNvSpPr>
              <p:nvPr/>
            </p:nvSpPr>
            <p:spPr>
              <a:xfrm>
                <a:off x="5367647" y="1548460"/>
                <a:ext cx="3776353" cy="4971093"/>
              </a:xfrm>
              <a:prstGeom prst="rect">
                <a:avLst/>
              </a:prstGeom>
              <a:blipFill>
                <a:blip r:embed="rId2"/>
                <a:stretch>
                  <a:fillRect l="-1777" t="-491" r="-3231" b="-2331"/>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5341" y="2481942"/>
            <a:ext cx="5172083" cy="33844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5106958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3.8.3 Using Fuzzy Sets</a:t>
            </a:r>
          </a:p>
        </p:txBody>
      </p:sp>
      <mc:AlternateContent xmlns:mc="http://schemas.openxmlformats.org/markup-compatibility/2006">
        <mc:Choice xmlns:a14="http://schemas.microsoft.com/office/drawing/2010/main" xmlns="" Requires="a14">
          <p:sp>
            <p:nvSpPr>
              <p:cNvPr id="10" name="内容占位符 1"/>
              <p:cNvSpPr txBox="1">
                <a:spLocks/>
              </p:cNvSpPr>
              <p:nvPr/>
            </p:nvSpPr>
            <p:spPr>
              <a:xfrm>
                <a:off x="355118" y="4699155"/>
                <a:ext cx="8538825" cy="174914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3.50</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Result of computing the minimum of an arbitrary constant, </a:t>
                </a:r>
                <a14:m>
                  <m:oMath xmlns:m="http://schemas.openxmlformats.org/officeDocument/2006/math">
                    <m:r>
                      <a:rPr lang="en-US" altLang="zh-CN" b="0" i="1" smtClean="0">
                        <a:solidFill>
                          <a:srgbClr val="002060"/>
                        </a:solidFill>
                        <a:latin typeface="Cambria Math" panose="02040503050406030204" pitchFamily="18" charset="0"/>
                        <a:cs typeface="Arial" panose="020B0604020202020204" pitchFamily="34" charset="0"/>
                      </a:rPr>
                      <m:t>𝑐</m:t>
                    </m:r>
                  </m:oMath>
                </a14:m>
                <a:r>
                  <a:rPr lang="en-US" altLang="zh-CN" dirty="0" smtClean="0">
                    <a:solidFill>
                      <a:srgbClr val="002060"/>
                    </a:solidFill>
                    <a:latin typeface="Arial" panose="020B0604020202020204" pitchFamily="34" charset="0"/>
                    <a:cs typeface="Arial" panose="020B0604020202020204" pitchFamily="34" charset="0"/>
                  </a:rPr>
                  <a:t>, and function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𝜇</m:t>
                        </m:r>
                      </m:e>
                      <m:sub>
                        <m:r>
                          <a:rPr lang="en-US" altLang="zh-CN" b="0" i="1" smtClean="0">
                            <a:solidFill>
                              <a:srgbClr val="002060"/>
                            </a:solidFill>
                            <a:latin typeface="Cambria Math" panose="02040503050406030204" pitchFamily="18" charset="0"/>
                            <a:cs typeface="Arial" panose="020B0604020202020204" pitchFamily="34" charset="0"/>
                          </a:rPr>
                          <m:t>3</m:t>
                        </m:r>
                      </m:sub>
                    </m:sSub>
                    <m:d>
                      <m:dPr>
                        <m:ctrlPr>
                          <a:rPr lang="en-US" altLang="zh-CN" b="0" i="1" smtClean="0">
                            <a:solidFill>
                              <a:srgbClr val="002060"/>
                            </a:solidFill>
                            <a:latin typeface="Cambria Math" panose="02040503050406030204" pitchFamily="18" charset="0"/>
                            <a:cs typeface="Arial" panose="020B0604020202020204" pitchFamily="34" charset="0"/>
                          </a:rPr>
                        </m:ctrlPr>
                      </m:dPr>
                      <m:e>
                        <m:r>
                          <a:rPr lang="en-US" altLang="zh-CN" b="0" i="1" smtClean="0">
                            <a:solidFill>
                              <a:srgbClr val="002060"/>
                            </a:solidFill>
                            <a:latin typeface="Cambria Math" panose="02040503050406030204" pitchFamily="18" charset="0"/>
                            <a:cs typeface="Arial" panose="020B0604020202020204" pitchFamily="34" charset="0"/>
                          </a:rPr>
                          <m:t>𝑧</m:t>
                        </m:r>
                        <m:r>
                          <a:rPr lang="en-US" altLang="zh-CN" b="0" i="1" smtClean="0">
                            <a:solidFill>
                              <a:srgbClr val="002060"/>
                            </a:solidFill>
                            <a:latin typeface="Cambria Math" panose="02040503050406030204" pitchFamily="18" charset="0"/>
                            <a:cs typeface="Arial" panose="020B0604020202020204" pitchFamily="34" charset="0"/>
                          </a:rPr>
                          <m:t>, </m:t>
                        </m:r>
                        <m:r>
                          <a:rPr lang="en-US" altLang="zh-CN" b="0" i="1" smtClean="0">
                            <a:solidFill>
                              <a:srgbClr val="002060"/>
                            </a:solidFill>
                            <a:latin typeface="Cambria Math" panose="02040503050406030204" pitchFamily="18" charset="0"/>
                            <a:cs typeface="Arial" panose="020B0604020202020204" pitchFamily="34" charset="0"/>
                          </a:rPr>
                          <m:t>𝑣</m:t>
                        </m:r>
                      </m:e>
                    </m:d>
                  </m:oMath>
                </a14:m>
                <a:r>
                  <a:rPr lang="en-US" altLang="zh-CN" dirty="0" smtClean="0">
                    <a:solidFill>
                      <a:srgbClr val="002060"/>
                    </a:solidFill>
                    <a:latin typeface="Arial" panose="020B0604020202020204" pitchFamily="34" charset="0"/>
                    <a:cs typeface="Arial" panose="020B0604020202020204" pitchFamily="34" charset="0"/>
                  </a:rPr>
                  <a:t> from Eq. (3.8-12). The minimum is equivalent to an AND operation. (b) Cross section (dark line) at a specific color,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𝑧</m:t>
                        </m:r>
                      </m:e>
                      <m:sub>
                        <m:r>
                          <a:rPr lang="en-US" altLang="zh-CN" b="0" i="1" smtClean="0">
                            <a:solidFill>
                              <a:srgbClr val="002060"/>
                            </a:solidFill>
                            <a:latin typeface="Cambria Math" panose="02040503050406030204" pitchFamily="18" charset="0"/>
                            <a:cs typeface="Arial" panose="020B0604020202020204" pitchFamily="34" charset="0"/>
                          </a:rPr>
                          <m:t>0</m:t>
                        </m:r>
                      </m:sub>
                    </m:sSub>
                  </m:oMath>
                </a14:m>
                <a:r>
                  <a:rPr lang="en-US" altLang="zh-CN" dirty="0" smtClean="0">
                    <a:solidFill>
                      <a:srgbClr val="002060"/>
                    </a:solidFill>
                    <a:latin typeface="Arial" panose="020B0604020202020204" pitchFamily="34" charset="0"/>
                    <a:cs typeface="Arial" panose="020B0604020202020204" pitchFamily="34" charset="0"/>
                  </a:rPr>
                  <a:t>.</a:t>
                </a:r>
              </a:p>
            </p:txBody>
          </p:sp>
        </mc:Choice>
        <mc:Fallback>
          <p:sp>
            <p:nvSpPr>
              <p:cNvPr id="10" name="内容占位符 1"/>
              <p:cNvSpPr txBox="1">
                <a:spLocks noRot="1" noChangeAspect="1" noMove="1" noResize="1" noEditPoints="1" noAdjustHandles="1" noChangeArrowheads="1" noChangeShapeType="1" noTextEdit="1"/>
              </p:cNvSpPr>
              <p:nvPr/>
            </p:nvSpPr>
            <p:spPr>
              <a:xfrm>
                <a:off x="355118" y="4699155"/>
                <a:ext cx="8538825" cy="1749146"/>
              </a:xfrm>
              <a:prstGeom prst="rect">
                <a:avLst/>
              </a:prstGeom>
              <a:blipFill>
                <a:blip r:embed="rId2"/>
                <a:stretch>
                  <a:fillRect l="-714" t="-1742"/>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5118" y="1723117"/>
            <a:ext cx="8538825" cy="2801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269485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3.8.3 Using Fuzzy Sets</a:t>
            </a:r>
          </a:p>
        </p:txBody>
      </p:sp>
      <mc:AlternateContent xmlns:mc="http://schemas.openxmlformats.org/markup-compatibility/2006">
        <mc:Choice xmlns:a14="http://schemas.microsoft.com/office/drawing/2010/main" xmlns="" Requires="a14">
          <p:sp>
            <p:nvSpPr>
              <p:cNvPr id="10" name="内容占位符 1"/>
              <p:cNvSpPr txBox="1">
                <a:spLocks/>
              </p:cNvSpPr>
              <p:nvPr/>
            </p:nvSpPr>
            <p:spPr>
              <a:xfrm>
                <a:off x="3408218" y="1717460"/>
                <a:ext cx="4726379" cy="477834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a:t>
                </a:r>
                <a:endParaRPr lang="en-US" altLang="zh-CN"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a:t>
                </a:r>
              </a:p>
              <a:p>
                <a:pPr marL="0" indent="0">
                  <a:lnSpc>
                    <a:spcPct val="100000"/>
                  </a:lnSpc>
                  <a:spcBef>
                    <a:spcPts val="0"/>
                  </a:spcBef>
                  <a:buClrTx/>
                  <a:buSzTx/>
                  <a:buNone/>
                </a:pPr>
                <a:r>
                  <a:rPr lang="en-US" altLang="zh-CN" dirty="0">
                    <a:solidFill>
                      <a:srgbClr val="002060"/>
                    </a:solidFill>
                    <a:latin typeface="Arial" panose="020B0604020202020204" pitchFamily="34" charset="0"/>
                    <a:cs typeface="Arial" panose="020B0604020202020204" pitchFamily="34" charset="0"/>
                  </a:rPr>
                  <a:t>c</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3.51</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Membership functions with a specific color, </a:t>
                </a:r>
                <a14:m>
                  <m:oMath xmlns:m="http://schemas.openxmlformats.org/officeDocument/2006/math">
                    <m:sSub>
                      <m:sSubPr>
                        <m:ctrlPr>
                          <a:rPr lang="en-US" altLang="zh-CN" b="0" i="1" smtClean="0">
                            <a:solidFill>
                              <a:srgbClr val="002060"/>
                            </a:solidFill>
                            <a:latin typeface="Cambria Math" panose="02040503050406030204" pitchFamily="18" charset="0"/>
                            <a:cs typeface="Arial" panose="020B0604020202020204" pitchFamily="34" charset="0"/>
                          </a:rPr>
                        </m:ctrlPr>
                      </m:sSubPr>
                      <m:e>
                        <m:r>
                          <a:rPr lang="en-US" altLang="zh-CN" b="0" i="1" smtClean="0">
                            <a:solidFill>
                              <a:srgbClr val="002060"/>
                            </a:solidFill>
                            <a:latin typeface="Cambria Math" panose="02040503050406030204" pitchFamily="18" charset="0"/>
                            <a:cs typeface="Arial" panose="020B0604020202020204" pitchFamily="34" charset="0"/>
                          </a:rPr>
                          <m:t>𝑧</m:t>
                        </m:r>
                      </m:e>
                      <m:sub>
                        <m:r>
                          <a:rPr lang="en-US" altLang="zh-CN" b="0" i="1" smtClean="0">
                            <a:solidFill>
                              <a:srgbClr val="002060"/>
                            </a:solidFill>
                            <a:latin typeface="Cambria Math" panose="02040503050406030204" pitchFamily="18" charset="0"/>
                            <a:cs typeface="Arial" panose="020B0604020202020204" pitchFamily="34" charset="0"/>
                          </a:rPr>
                          <m:t>0</m:t>
                        </m:r>
                      </m:sub>
                    </m:sSub>
                  </m:oMath>
                </a14:m>
                <a:r>
                  <a:rPr lang="en-US" altLang="zh-CN" dirty="0" smtClean="0">
                    <a:solidFill>
                      <a:srgbClr val="002060"/>
                    </a:solidFill>
                    <a:latin typeface="Arial" panose="020B0604020202020204" pitchFamily="34" charset="0"/>
                    <a:cs typeface="Arial" panose="020B0604020202020204" pitchFamily="34" charset="0"/>
                  </a:rPr>
                  <a:t>, selected.</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(b) Individual fuzzy sets obtained from </a:t>
                </a:r>
                <a:r>
                  <a:rPr lang="en-US" altLang="zh-CN" dirty="0" err="1" smtClean="0">
                    <a:solidFill>
                      <a:srgbClr val="002060"/>
                    </a:solidFill>
                    <a:latin typeface="Arial" panose="020B0604020202020204" pitchFamily="34" charset="0"/>
                    <a:cs typeface="Arial" panose="020B0604020202020204" pitchFamily="34" charset="0"/>
                  </a:rPr>
                  <a:t>Eqs</a:t>
                </a:r>
                <a:r>
                  <a:rPr lang="en-US" altLang="zh-CN" dirty="0" smtClean="0">
                    <a:solidFill>
                      <a:srgbClr val="002060"/>
                    </a:solidFill>
                    <a:latin typeface="Arial" panose="020B0604020202020204" pitchFamily="34" charset="0"/>
                    <a:cs typeface="Arial" panose="020B0604020202020204" pitchFamily="34" charset="0"/>
                  </a:rPr>
                  <a:t>. (3.8-13)-(3.8-15).</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(c) Final fuzzy set obtained by using Eq. (3.8-16) or (3.8-17).</a:t>
                </a:r>
              </a:p>
            </p:txBody>
          </p:sp>
        </mc:Choice>
        <mc:Fallback>
          <p:sp>
            <p:nvSpPr>
              <p:cNvPr id="10" name="内容占位符 1"/>
              <p:cNvSpPr txBox="1">
                <a:spLocks noRot="1" noChangeAspect="1" noMove="1" noResize="1" noEditPoints="1" noAdjustHandles="1" noChangeArrowheads="1" noChangeShapeType="1" noTextEdit="1"/>
              </p:cNvSpPr>
              <p:nvPr/>
            </p:nvSpPr>
            <p:spPr>
              <a:xfrm>
                <a:off x="3408218" y="1717460"/>
                <a:ext cx="4726379" cy="4778343"/>
              </a:xfrm>
              <a:prstGeom prst="rect">
                <a:avLst/>
              </a:prstGeom>
              <a:blipFill>
                <a:blip r:embed="rId2"/>
                <a:stretch>
                  <a:fillRect l="-1290" t="-638" r="-2323"/>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4788" y="1717460"/>
            <a:ext cx="2953430" cy="47783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267127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974277"/>
            <a:ext cx="8649976" cy="574183"/>
          </a:xfrm>
        </p:spPr>
        <p:txBody>
          <a:bodyPr/>
          <a:lstStyle/>
          <a:p>
            <a:r>
              <a:rPr lang="en-US" altLang="zh-CN" dirty="0">
                <a:solidFill>
                  <a:srgbClr val="002060"/>
                </a:solidFill>
                <a:latin typeface="Arial" panose="020B0604020202020204" pitchFamily="34" charset="0"/>
                <a:cs typeface="Arial" panose="020B0604020202020204" pitchFamily="34" charset="0"/>
              </a:rPr>
              <a:t>3.8.3 Using Fuzzy Sets</a:t>
            </a:r>
          </a:p>
        </p:txBody>
      </p:sp>
      <p:sp>
        <p:nvSpPr>
          <p:cNvPr id="10" name="内容占位符 1"/>
          <p:cNvSpPr txBox="1">
            <a:spLocks/>
          </p:cNvSpPr>
          <p:nvPr/>
        </p:nvSpPr>
        <p:spPr>
          <a:xfrm>
            <a:off x="4931880" y="1698171"/>
            <a:ext cx="3891485" cy="475012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3.52</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Example illustrating the five basic steps used typically to implement a fuzzy, rule-based system:</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(1) </a:t>
            </a:r>
            <a:r>
              <a:rPr lang="en-US" altLang="zh-CN" dirty="0" err="1" smtClean="0">
                <a:solidFill>
                  <a:srgbClr val="002060"/>
                </a:solidFill>
                <a:latin typeface="Arial" panose="020B0604020202020204" pitchFamily="34" charset="0"/>
                <a:cs typeface="Arial" panose="020B0604020202020204" pitchFamily="34" charset="0"/>
              </a:rPr>
              <a:t>fuzzification</a:t>
            </a:r>
            <a:r>
              <a:rPr lang="en-US" altLang="zh-CN" dirty="0" smtClean="0">
                <a:solidFill>
                  <a:srgbClr val="002060"/>
                </a:solidFill>
                <a:latin typeface="Arial" panose="020B0604020202020204" pitchFamily="34" charset="0"/>
                <a:cs typeface="Arial" panose="020B0604020202020204" pitchFamily="34" charset="0"/>
              </a:rPr>
              <a:t>,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(2) </a:t>
            </a:r>
            <a:r>
              <a:rPr lang="en-US" altLang="zh-CN" dirty="0">
                <a:solidFill>
                  <a:srgbClr val="002060"/>
                </a:solidFill>
                <a:latin typeface="Arial" panose="020B0604020202020204" pitchFamily="34" charset="0"/>
                <a:cs typeface="Arial" panose="020B0604020202020204" pitchFamily="34" charset="0"/>
              </a:rPr>
              <a:t>l</a:t>
            </a:r>
            <a:r>
              <a:rPr lang="en-US" altLang="zh-CN" dirty="0" smtClean="0">
                <a:solidFill>
                  <a:srgbClr val="002060"/>
                </a:solidFill>
                <a:latin typeface="Arial" panose="020B0604020202020204" pitchFamily="34" charset="0"/>
                <a:cs typeface="Arial" panose="020B0604020202020204" pitchFamily="34" charset="0"/>
              </a:rPr>
              <a:t>ogical operations (only OR was used in this example),</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(3) implication, </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(4) aggregation, and</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(5) </a:t>
            </a:r>
            <a:r>
              <a:rPr lang="en-US" altLang="zh-CN" dirty="0" err="1" smtClean="0">
                <a:solidFill>
                  <a:srgbClr val="002060"/>
                </a:solidFill>
                <a:latin typeface="Arial" panose="020B0604020202020204" pitchFamily="34" charset="0"/>
                <a:cs typeface="Arial" panose="020B0604020202020204" pitchFamily="34" charset="0"/>
              </a:rPr>
              <a:t>defuzzification</a:t>
            </a:r>
            <a:r>
              <a:rPr lang="en-US" altLang="zh-CN" dirty="0" smtClean="0">
                <a:solidFill>
                  <a:srgbClr val="002060"/>
                </a:solidFill>
                <a:latin typeface="Arial" panose="020B0604020202020204" pitchFamily="34" charset="0"/>
                <a:cs typeface="Arial" panose="020B0604020202020204" pitchFamily="34" charset="0"/>
              </a:rPr>
              <a:t>.</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9524"/>
          <a:stretch/>
        </p:blipFill>
        <p:spPr bwMode="auto">
          <a:xfrm>
            <a:off x="355118" y="2081934"/>
            <a:ext cx="4576763" cy="4041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742370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ph type="title"/>
          </p:nvPr>
        </p:nvSpPr>
        <p:spPr>
          <a:xfrm>
            <a:off x="355118" y="676895"/>
            <a:ext cx="8649976" cy="871566"/>
          </a:xfrm>
        </p:spPr>
        <p:txBody>
          <a:bodyPr/>
          <a:lstStyle/>
          <a:p>
            <a:r>
              <a:rPr lang="en-US" altLang="zh-CN" dirty="0">
                <a:solidFill>
                  <a:srgbClr val="002060"/>
                </a:solidFill>
                <a:latin typeface="Arial" panose="020B0604020202020204" pitchFamily="34" charset="0"/>
                <a:cs typeface="Arial" panose="020B0604020202020204" pitchFamily="34" charset="0"/>
              </a:rPr>
              <a:t>3.8.4 Using Fuzzy Sets for Intensity Transformations</a:t>
            </a:r>
          </a:p>
        </p:txBody>
      </p:sp>
      <p:sp>
        <p:nvSpPr>
          <p:cNvPr id="10" name="内容占位符 1"/>
          <p:cNvSpPr txBox="1">
            <a:spLocks/>
          </p:cNvSpPr>
          <p:nvPr/>
        </p:nvSpPr>
        <p:spPr>
          <a:xfrm>
            <a:off x="821964" y="4690753"/>
            <a:ext cx="7312633" cy="18050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3.53</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Input and (b) output membership functions for fuzzy, rule-based contrast enhancement.</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1273" y="1677617"/>
            <a:ext cx="7303324" cy="3013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164989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txBox="1">
            <a:spLocks/>
          </p:cNvSpPr>
          <p:nvPr/>
        </p:nvSpPr>
        <p:spPr>
          <a:xfrm>
            <a:off x="821964" y="4690753"/>
            <a:ext cx="7312633" cy="180505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b </a:t>
            </a:r>
            <a:r>
              <a:rPr lang="en-US" altLang="zh-CN" dirty="0">
                <a:solidFill>
                  <a:srgbClr val="002060"/>
                </a:solidFill>
                <a:latin typeface="Arial" panose="020B0604020202020204" pitchFamily="34" charset="0"/>
                <a:cs typeface="Arial" panose="020B0604020202020204" pitchFamily="34" charset="0"/>
              </a:rPr>
              <a:t>c</a:t>
            </a:r>
            <a:endParaRPr lang="en-US" altLang="zh-CN" dirty="0" smtClean="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ClrTx/>
              <a:buSzTx/>
              <a:buNone/>
            </a:pPr>
            <a:r>
              <a:rPr lang="en-US" altLang="zh-CN" b="1" dirty="0" smtClean="0">
                <a:solidFill>
                  <a:srgbClr val="002060"/>
                </a:solidFill>
                <a:latin typeface="Arial" panose="020B0604020202020204" pitchFamily="34" charset="0"/>
                <a:cs typeface="Arial" panose="020B0604020202020204" pitchFamily="34" charset="0"/>
              </a:rPr>
              <a:t>Figure 3.54</a:t>
            </a:r>
          </a:p>
          <a:p>
            <a:pPr marL="0" indent="0">
              <a:lnSpc>
                <a:spcPct val="100000"/>
              </a:lnSpc>
              <a:spcBef>
                <a:spcPts val="0"/>
              </a:spcBef>
              <a:buClrTx/>
              <a:buSzTx/>
              <a:buNone/>
            </a:pPr>
            <a:r>
              <a:rPr lang="en-US" altLang="zh-CN" dirty="0" smtClean="0">
                <a:solidFill>
                  <a:srgbClr val="002060"/>
                </a:solidFill>
                <a:latin typeface="Arial" panose="020B0604020202020204" pitchFamily="34" charset="0"/>
                <a:cs typeface="Arial" panose="020B0604020202020204" pitchFamily="34" charset="0"/>
              </a:rPr>
              <a:t>(a) Low-contrast image. (b) Result of histogram equalization. (c) Result of using fuzzy, rule-based contrast enhancement.</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24042"/>
          <a:stretch/>
        </p:blipFill>
        <p:spPr bwMode="auto">
          <a:xfrm>
            <a:off x="821964" y="1814697"/>
            <a:ext cx="7312633" cy="29601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标题 2"/>
          <p:cNvSpPr>
            <a:spLocks noGrp="1"/>
          </p:cNvSpPr>
          <p:nvPr>
            <p:ph type="title"/>
          </p:nvPr>
        </p:nvSpPr>
        <p:spPr>
          <a:xfrm>
            <a:off x="355118" y="676895"/>
            <a:ext cx="8649976" cy="871566"/>
          </a:xfrm>
        </p:spPr>
        <p:txBody>
          <a:bodyPr/>
          <a:lstStyle/>
          <a:p>
            <a:r>
              <a:rPr lang="en-US" altLang="zh-CN" dirty="0">
                <a:solidFill>
                  <a:srgbClr val="002060"/>
                </a:solidFill>
                <a:latin typeface="Arial" panose="020B0604020202020204" pitchFamily="34" charset="0"/>
                <a:cs typeface="Arial" panose="020B0604020202020204" pitchFamily="34" charset="0"/>
              </a:rPr>
              <a:t>3.8.4 Using Fuzzy Sets for Intensity Transformations</a:t>
            </a:r>
          </a:p>
        </p:txBody>
      </p:sp>
    </p:spTree>
    <p:extLst>
      <p:ext uri="{BB962C8B-B14F-4D97-AF65-F5344CB8AC3E}">
        <p14:creationId xmlns:p14="http://schemas.microsoft.com/office/powerpoint/2010/main" xmlns="" val="7274055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3784</TotalTime>
  <Words>3508</Words>
  <Application>Microsoft Office PowerPoint</Application>
  <PresentationFormat>全屏显示(4:3)</PresentationFormat>
  <Paragraphs>473</Paragraphs>
  <Slides>105</Slides>
  <Notes>1</Notes>
  <HiddenSlides>0</HiddenSlides>
  <MMClips>0</MMClips>
  <ScaleCrop>false</ScaleCrop>
  <HeadingPairs>
    <vt:vector size="4" baseType="variant">
      <vt:variant>
        <vt:lpstr>主题</vt:lpstr>
      </vt:variant>
      <vt:variant>
        <vt:i4>1</vt:i4>
      </vt:variant>
      <vt:variant>
        <vt:lpstr>幻灯片标题</vt:lpstr>
      </vt:variant>
      <vt:variant>
        <vt:i4>105</vt:i4>
      </vt:variant>
    </vt:vector>
  </HeadingPairs>
  <TitlesOfParts>
    <vt:vector size="106" baseType="lpstr">
      <vt:lpstr>Office 主题</vt:lpstr>
      <vt:lpstr>幻灯片 1</vt:lpstr>
      <vt:lpstr>幻灯片 2</vt:lpstr>
      <vt:lpstr>Outline</vt:lpstr>
      <vt:lpstr>3.1 Background</vt:lpstr>
      <vt:lpstr>3.1 Background</vt:lpstr>
      <vt:lpstr>3.1 Background</vt:lpstr>
      <vt:lpstr>3.2 Some Basic Gray Level Transformations</vt:lpstr>
      <vt:lpstr>3.2 Some Basic Gray Level Transformations</vt:lpstr>
      <vt:lpstr>3.2.1 Image Negatives</vt:lpstr>
      <vt:lpstr>3.2.2 Log Transformation</vt:lpstr>
      <vt:lpstr>3.2.3 Power-Law (Gamma) Transformation</vt:lpstr>
      <vt:lpstr>3.2.3 Power-Law (Gamma) Transformation</vt:lpstr>
      <vt:lpstr>3.2.3 Power-Law (Gamma) Transformation</vt:lpstr>
      <vt:lpstr>3.2.3 Power-Law (Gamma) Transformation</vt:lpstr>
      <vt:lpstr>3.2.4 Piecewise-Linear Transformation Functions</vt:lpstr>
      <vt:lpstr>3.2.4 Piecewise-Linear Transformation Functions</vt:lpstr>
      <vt:lpstr>3.2.4 Piecewise-Linear Transformation Functions</vt:lpstr>
      <vt:lpstr>3.2.4 Piecewise-Linear Transformation Functions</vt:lpstr>
      <vt:lpstr>3.2.4 Piecewise-Linear Transformation Functions</vt:lpstr>
      <vt:lpstr>3.2.4 Piecewise-Linear Transformation Functions</vt:lpstr>
      <vt:lpstr>3.2.4 Piecewise-Linear Transformation Functions</vt:lpstr>
      <vt:lpstr>3.2.4 Piecewise-Linear Transformation Functions</vt:lpstr>
      <vt:lpstr>3.3 Histogram Processing</vt:lpstr>
      <vt:lpstr>3.3 Histogram Processing</vt:lpstr>
      <vt:lpstr>3.3 Histogram Processing</vt:lpstr>
      <vt:lpstr>3.3 Histogram Processing</vt:lpstr>
      <vt:lpstr>3.3 Histogram Processing</vt:lpstr>
      <vt:lpstr>3.3.1 Histogram Equalization</vt:lpstr>
      <vt:lpstr>3.3.1 Histogram Equalization</vt:lpstr>
      <vt:lpstr>3.3.1 Histogram Equalization</vt:lpstr>
      <vt:lpstr>3.3.1 Histogram Equalization</vt:lpstr>
      <vt:lpstr>3.3.1 Histogram Equalization</vt:lpstr>
      <vt:lpstr>3.3.1 Histogram Equalization</vt:lpstr>
      <vt:lpstr>幻灯片 34</vt:lpstr>
      <vt:lpstr>3.3.1 Histogram Equalization</vt:lpstr>
      <vt:lpstr>3.3.1 Histogram Equalization</vt:lpstr>
      <vt:lpstr>3.3.1 Histogram Equalization</vt:lpstr>
      <vt:lpstr>3.3.2 Histogram Matching (Specification)</vt:lpstr>
      <vt:lpstr>3.3.2 Histogram Matching (Specification)</vt:lpstr>
      <vt:lpstr>幻灯片 40</vt:lpstr>
      <vt:lpstr>3.3.2 Histogram Matching (Specification)</vt:lpstr>
      <vt:lpstr>3.3.2 Histogram Matching (Specification)</vt:lpstr>
      <vt:lpstr>幻灯片 43</vt:lpstr>
      <vt:lpstr>3.3.2 Histogram Matching (Specification)</vt:lpstr>
      <vt:lpstr>3.3.2 Histogram Matching (Specification)</vt:lpstr>
      <vt:lpstr>3.3.2 Histogram Matching (Specification)</vt:lpstr>
      <vt:lpstr>3.3.2 Histogram Matching (Specification)</vt:lpstr>
      <vt:lpstr>3.3.2 Histogram Matching (Specification)</vt:lpstr>
      <vt:lpstr>3.3.3 Local Histogram Processing</vt:lpstr>
      <vt:lpstr>3.3.3 Local Histogram Processing</vt:lpstr>
      <vt:lpstr>幻灯片 51</vt:lpstr>
      <vt:lpstr>幻灯片 52</vt:lpstr>
      <vt:lpstr>3.3.3 Use of Histogram Statistics for Image Enhancement</vt:lpstr>
      <vt:lpstr>幻灯片 54</vt:lpstr>
      <vt:lpstr>幻灯片 55</vt:lpstr>
      <vt:lpstr>3.3.3 Use of Histogram Statistics for Image Enhancement</vt:lpstr>
      <vt:lpstr>3.3.3 Use of Histogram Statistics for Image Enhancement</vt:lpstr>
      <vt:lpstr>3.3.3 Use of Histogram Statistics for Image Enhancement</vt:lpstr>
      <vt:lpstr>3.3.3 Use of Histogram Statistics for Image Enhancement</vt:lpstr>
      <vt:lpstr>3.4 Fundamentals of Spatial Filtering</vt:lpstr>
      <vt:lpstr>3.4.1 The Mechanics of Spatial Filtering</vt:lpstr>
      <vt:lpstr>3.4.2 Spatial Correlation and Convolution</vt:lpstr>
      <vt:lpstr>3.4.2 Spatial Correlation and Convolution</vt:lpstr>
      <vt:lpstr>3.4.3 Vector Representation of Linear Filtering</vt:lpstr>
      <vt:lpstr>3.5 Smoothing Spatial Filters</vt:lpstr>
      <vt:lpstr>3.5.1 Smoothing Linear Filters</vt:lpstr>
      <vt:lpstr>3.5.1 Smoothing Linear Filters</vt:lpstr>
      <vt:lpstr>3.5.1 Smoothing Linear Filters</vt:lpstr>
      <vt:lpstr>3.5.2 Order-Statistic (Nonlinear) Filters</vt:lpstr>
      <vt:lpstr>3.6 Sharpening Spatial Filters</vt:lpstr>
      <vt:lpstr>3.6.1 Foundation</vt:lpstr>
      <vt:lpstr>3.6.1 Foundation</vt:lpstr>
      <vt:lpstr>3.6.2 Using the Second Derivative for Image Sharpening—The Laplacian</vt:lpstr>
      <vt:lpstr>3.6.2 Using the Second Derivative for Image Sharpening—The Laplacian</vt:lpstr>
      <vt:lpstr>3.6.2 Using the Second Derivative for Image Sharpening—The Laplacian</vt:lpstr>
      <vt:lpstr>3.6.3 Unsharp Masking and Highboost Filtering</vt:lpstr>
      <vt:lpstr>3.6.3 Unsharp Masking and Highboost Filtering</vt:lpstr>
      <vt:lpstr>3.6.2 Using the Second Derivative for Image Sharpening—The Laplacian</vt:lpstr>
      <vt:lpstr>3.6.4 Using First-Order Derivatives for (Nonlinear) Image Sharpening—The Gradient</vt:lpstr>
      <vt:lpstr>3.6.4 Using First-Order Derivatives for (Nonlinear) Image Sharpening—The Gradient</vt:lpstr>
      <vt:lpstr>3.6.4 Using First-Order Derivatives for (Nonlinear) Image Sharpening—The Gradient</vt:lpstr>
      <vt:lpstr>3.7 Combining Spatial Enhancement Methods</vt:lpstr>
      <vt:lpstr>3.7 Combining Spatial Enhancement Methods</vt:lpstr>
      <vt:lpstr>Deep Convolutional Neural Networks</vt:lpstr>
      <vt:lpstr>AlexNet</vt:lpstr>
      <vt:lpstr>AlexNet for Object Recognition</vt:lpstr>
      <vt:lpstr>幻灯片 87</vt:lpstr>
      <vt:lpstr>3.8 Using Fuzzy Techniques for Intensity Transformations and Spatial Filtering</vt:lpstr>
      <vt:lpstr>3.8.1 Introduction</vt:lpstr>
      <vt:lpstr>3.8.2 Principles of Fuzzy Set Theory</vt:lpstr>
      <vt:lpstr>3.8.2 Principles of Fuzzy Set Theory</vt:lpstr>
      <vt:lpstr>3.8.3 Using Fuzzy Sets</vt:lpstr>
      <vt:lpstr>3.3.2 Histogram Matching (Specification)</vt:lpstr>
      <vt:lpstr>3.8.3 Using Fuzzy Sets</vt:lpstr>
      <vt:lpstr>3.8.3 Using Fuzzy Sets</vt:lpstr>
      <vt:lpstr>3.8.3 Using Fuzzy Sets</vt:lpstr>
      <vt:lpstr>3.8.3 Using Fuzzy Sets</vt:lpstr>
      <vt:lpstr>3.8.4 Using Fuzzy Sets for Intensity Transformations</vt:lpstr>
      <vt:lpstr>3.8.4 Using Fuzzy Sets for Intensity Transformations</vt:lpstr>
      <vt:lpstr>3.8.4 Using Fuzzy Sets for Intensity Transformations</vt:lpstr>
      <vt:lpstr>3.8.5 Using Fuzzy Sets for Spatial Filtering</vt:lpstr>
      <vt:lpstr>3.8.5 Using Fuzzy Sets for Spatial Filtering</vt:lpstr>
      <vt:lpstr>3.8.5 Using Fuzzy Sets for Spatial Filtering</vt:lpstr>
      <vt:lpstr>3.8.5 Using Fuzzy Sets for Spatial Filtering</vt:lpstr>
      <vt:lpstr>幻灯片 105</vt:lpstr>
    </vt:vector>
  </TitlesOfParts>
  <Company>SJTU-BCMI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Qinchuan Zhang</dc:creator>
  <cp:lastModifiedBy>user</cp:lastModifiedBy>
  <cp:revision>230</cp:revision>
  <dcterms:created xsi:type="dcterms:W3CDTF">2016-01-21T16:32:22Z</dcterms:created>
  <dcterms:modified xsi:type="dcterms:W3CDTF">2017-09-19T04:55:25Z</dcterms:modified>
  <cp:contentStatus/>
</cp:coreProperties>
</file>